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25"/>
  </p:notesMasterIdLst>
  <p:sldIdLst>
    <p:sldId id="257" r:id="rId2"/>
    <p:sldId id="256" r:id="rId3"/>
    <p:sldId id="259" r:id="rId4"/>
    <p:sldId id="258" r:id="rId5"/>
    <p:sldId id="260" r:id="rId6"/>
    <p:sldId id="261" r:id="rId7"/>
    <p:sldId id="263" r:id="rId8"/>
    <p:sldId id="277" r:id="rId9"/>
    <p:sldId id="268" r:id="rId10"/>
    <p:sldId id="262" r:id="rId11"/>
    <p:sldId id="269" r:id="rId12"/>
    <p:sldId id="274" r:id="rId13"/>
    <p:sldId id="278" r:id="rId14"/>
    <p:sldId id="270" r:id="rId15"/>
    <p:sldId id="280" r:id="rId16"/>
    <p:sldId id="264" r:id="rId17"/>
    <p:sldId id="265" r:id="rId18"/>
    <p:sldId id="266" r:id="rId19"/>
    <p:sldId id="267" r:id="rId20"/>
    <p:sldId id="272" r:id="rId21"/>
    <p:sldId id="273" r:id="rId22"/>
    <p:sldId id="271"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60695" autoAdjust="0"/>
  </p:normalViewPr>
  <p:slideViewPr>
    <p:cSldViewPr snapToGrid="0">
      <p:cViewPr varScale="1">
        <p:scale>
          <a:sx n="61" d="100"/>
          <a:sy n="61" d="100"/>
        </p:scale>
        <p:origin x="1264" y="60"/>
      </p:cViewPr>
      <p:guideLst/>
    </p:cSldViewPr>
  </p:slideViewPr>
  <p:outlineViewPr>
    <p:cViewPr>
      <p:scale>
        <a:sx n="33" d="100"/>
        <a:sy n="33" d="100"/>
      </p:scale>
      <p:origin x="0" y="-590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00F75-3C03-4D23-97FD-97BA2948D71A}" type="datetimeFigureOut">
              <a:rPr lang="ru-RU" smtClean="0"/>
              <a:t>24.06.2021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A98DB2-0DF5-435B-B5D6-59B2FDC9892D}" type="slidenum">
              <a:rPr lang="ru-RU" smtClean="0"/>
              <a:t>‹#›</a:t>
            </a:fld>
            <a:endParaRPr lang="ru-RU"/>
          </a:p>
        </p:txBody>
      </p:sp>
    </p:spTree>
    <p:extLst>
      <p:ext uri="{BB962C8B-B14F-4D97-AF65-F5344CB8AC3E}">
        <p14:creationId xmlns:p14="http://schemas.microsoft.com/office/powerpoint/2010/main" val="1439798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Доброе утро</a:t>
            </a:r>
            <a:r>
              <a:rPr lang="ru-RU" baseline="0" dirty="0" smtClean="0"/>
              <a:t>, представляю вашему вниманию выпускную квалификационную работу по теме Программный </a:t>
            </a:r>
            <a:r>
              <a:rPr lang="ru-RU" baseline="0" dirty="0" err="1" smtClean="0"/>
              <a:t>копмлекс</a:t>
            </a:r>
            <a:r>
              <a:rPr lang="ru-RU" baseline="0" dirty="0" smtClean="0"/>
              <a:t> для расчета остаточного напряжений и деформаций металлоконструкций, научный руководитель Храпов Сергей Сергеевич </a:t>
            </a:r>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1</a:t>
            </a:fld>
            <a:endParaRPr lang="ru-RU"/>
          </a:p>
        </p:txBody>
      </p:sp>
    </p:spTree>
    <p:extLst>
      <p:ext uri="{BB962C8B-B14F-4D97-AF65-F5344CB8AC3E}">
        <p14:creationId xmlns:p14="http://schemas.microsoft.com/office/powerpoint/2010/main" val="1496570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smtClean="0">
                <a:latin typeface="Times New Roman" panose="02020603050405020304" pitchFamily="18" charset="0"/>
                <a:ea typeface="Calibri" panose="020F0502020204030204" pitchFamily="34" charset="0"/>
              </a:rPr>
              <a:t>Процесс аддитивного производства селективной лазерной плавки представляет собой непрерывный процесс нагрева мелкодисперсного металлического порошка в конкретной точке рабочей области.</a:t>
            </a:r>
            <a:r>
              <a:rPr lang="ru-RU" sz="1200" baseline="0" dirty="0" smtClean="0">
                <a:latin typeface="Times New Roman" panose="02020603050405020304" pitchFamily="18" charset="0"/>
                <a:ea typeface="Calibri" panose="020F0502020204030204" pitchFamily="34" charset="0"/>
              </a:rPr>
              <a:t> На анимации 2 наблюдаем решение трехмерного уравнения теплопроводности в интерфейсе </a:t>
            </a:r>
            <a:r>
              <a:rPr lang="en-US" sz="1200" baseline="0" dirty="0" err="1" smtClean="0">
                <a:latin typeface="Times New Roman" panose="02020603050405020304" pitchFamily="18" charset="0"/>
                <a:ea typeface="Calibri" panose="020F0502020204030204" pitchFamily="34" charset="0"/>
              </a:rPr>
              <a:t>Corsad</a:t>
            </a:r>
            <a:endParaRPr lang="ru-RU" sz="1200" dirty="0"/>
          </a:p>
        </p:txBody>
      </p:sp>
      <p:sp>
        <p:nvSpPr>
          <p:cNvPr id="4" name="Номер слайда 3"/>
          <p:cNvSpPr>
            <a:spLocks noGrp="1"/>
          </p:cNvSpPr>
          <p:nvPr>
            <p:ph type="sldNum" sz="quarter" idx="10"/>
          </p:nvPr>
        </p:nvSpPr>
        <p:spPr/>
        <p:txBody>
          <a:bodyPr/>
          <a:lstStyle/>
          <a:p>
            <a:fld id="{2AA98DB2-0DF5-435B-B5D6-59B2FDC9892D}" type="slidenum">
              <a:rPr lang="ru-RU" smtClean="0"/>
              <a:t>10</a:t>
            </a:fld>
            <a:endParaRPr lang="ru-RU"/>
          </a:p>
        </p:txBody>
      </p:sp>
    </p:spTree>
    <p:extLst>
      <p:ext uri="{BB962C8B-B14F-4D97-AF65-F5344CB8AC3E}">
        <p14:creationId xmlns:p14="http://schemas.microsoft.com/office/powerpoint/2010/main" val="1758487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Основой</a:t>
            </a:r>
            <a:r>
              <a:rPr lang="ru-RU" baseline="0" dirty="0" smtClean="0"/>
              <a:t> сценарий использования </a:t>
            </a:r>
            <a:r>
              <a:rPr lang="en-US" baseline="0" dirty="0" err="1" smtClean="0"/>
              <a:t>CorsaD</a:t>
            </a:r>
            <a:endParaRPr lang="en-US" baseline="0" dirty="0" smtClean="0"/>
          </a:p>
          <a:p>
            <a:pPr marL="342900" indent="-342900">
              <a:buFont typeface="+mj-lt"/>
              <a:buAutoNum type="arabicPeriod"/>
            </a:pPr>
            <a:r>
              <a:rPr lang="ru-RU" sz="1200" dirty="0" smtClean="0"/>
              <a:t>Импортируем модель</a:t>
            </a:r>
            <a:r>
              <a:rPr lang="en-US" sz="1200" dirty="0" smtClean="0"/>
              <a:t>;</a:t>
            </a:r>
            <a:endParaRPr lang="ru-RU" sz="1200" dirty="0" smtClean="0"/>
          </a:p>
          <a:p>
            <a:pPr marL="342900" indent="-342900">
              <a:buFont typeface="+mj-lt"/>
              <a:buAutoNum type="arabicPeriod"/>
            </a:pPr>
            <a:r>
              <a:rPr lang="ru-RU" sz="1200" dirty="0" smtClean="0"/>
              <a:t>Вводим параметры изготовления модели и скорость прорисовки</a:t>
            </a:r>
            <a:r>
              <a:rPr lang="en-US" sz="1200" dirty="0" smtClean="0"/>
              <a:t>;</a:t>
            </a:r>
            <a:endParaRPr lang="ru-RU" sz="1200" dirty="0" smtClean="0"/>
          </a:p>
          <a:p>
            <a:pPr marL="342900" indent="-342900">
              <a:buFont typeface="+mj-lt"/>
              <a:buAutoNum type="arabicPeriod"/>
            </a:pPr>
            <a:r>
              <a:rPr lang="ru-RU" sz="1200" dirty="0" smtClean="0"/>
              <a:t>Начинаем расчет</a:t>
            </a:r>
            <a:r>
              <a:rPr lang="en-US" sz="1200" dirty="0" smtClean="0"/>
              <a:t>;</a:t>
            </a:r>
            <a:r>
              <a:rPr lang="ru-RU" sz="1200" dirty="0" smtClean="0"/>
              <a:t> </a:t>
            </a:r>
          </a:p>
          <a:p>
            <a:pPr marL="342900" indent="-342900">
              <a:buFont typeface="+mj-lt"/>
              <a:buAutoNum type="arabicPeriod"/>
            </a:pPr>
            <a:r>
              <a:rPr lang="ru-RU" sz="1200" dirty="0" smtClean="0"/>
              <a:t>Дожидаемся конечных результатов вычисления</a:t>
            </a:r>
            <a:r>
              <a:rPr lang="en-US" sz="1200" dirty="0" smtClean="0"/>
              <a:t>;</a:t>
            </a:r>
            <a:endParaRPr lang="ru-RU" sz="1200" dirty="0" smtClean="0"/>
          </a:p>
          <a:p>
            <a:pPr marL="342900" indent="-342900">
              <a:buFont typeface="+mj-lt"/>
              <a:buAutoNum type="arabicPeriod"/>
            </a:pPr>
            <a:r>
              <a:rPr lang="ru-RU" sz="1200" dirty="0" smtClean="0"/>
              <a:t>Анализируем полученные результаты</a:t>
            </a:r>
            <a:r>
              <a:rPr lang="en-US" sz="1200" dirty="0" smtClean="0"/>
              <a:t>;</a:t>
            </a:r>
            <a:endParaRPr lang="ru-RU" sz="1200" dirty="0" smtClean="0"/>
          </a:p>
          <a:p>
            <a:pPr marL="342900" indent="-342900">
              <a:buFont typeface="+mj-lt"/>
              <a:buAutoNum type="arabicPeriod"/>
            </a:pPr>
            <a:r>
              <a:rPr lang="ru-RU" sz="1200" dirty="0" smtClean="0"/>
              <a:t>Экспортируем данные расчета</a:t>
            </a:r>
            <a:r>
              <a:rPr lang="en-US" sz="1200" dirty="0" smtClean="0"/>
              <a:t>.</a:t>
            </a:r>
            <a:r>
              <a:rPr lang="ru-RU" sz="1200" dirty="0" smtClean="0"/>
              <a:t> </a:t>
            </a:r>
          </a:p>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11</a:t>
            </a:fld>
            <a:endParaRPr lang="ru-RU"/>
          </a:p>
        </p:txBody>
      </p:sp>
    </p:spTree>
    <p:extLst>
      <p:ext uri="{BB962C8B-B14F-4D97-AF65-F5344CB8AC3E}">
        <p14:creationId xmlns:p14="http://schemas.microsoft.com/office/powerpoint/2010/main" val="190983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Расчет</a:t>
            </a:r>
            <a:r>
              <a:rPr lang="ru-RU" baseline="0" dirty="0" smtClean="0"/>
              <a:t> остаточного напряжения и деформаций представляет собой расчет на основе детализированных моделей, детализированные модели это большие расчетные сетки которые требуют много процессорного времени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ru-RU" baseline="0" dirty="0" smtClean="0"/>
              <a:t>Фоновые вычисления (параметр количества тактов вычислений к такту визуализации)</a:t>
            </a:r>
            <a:endParaRPr lang="en-US" dirty="0" smtClean="0"/>
          </a:p>
          <a:p>
            <a:pPr marL="228600" indent="-228600">
              <a:buFont typeface="+mj-lt"/>
              <a:buAutoNum type="arabicPeriod"/>
            </a:pPr>
            <a:r>
              <a:rPr lang="ru-RU" dirty="0" smtClean="0"/>
              <a:t>Оптимизация сеток расчета</a:t>
            </a:r>
          </a:p>
          <a:p>
            <a:pPr marL="228600" indent="-228600">
              <a:buFont typeface="+mj-lt"/>
              <a:buAutoNum type="arabicPeriod"/>
            </a:pPr>
            <a:r>
              <a:rPr lang="ru-RU" dirty="0" smtClean="0"/>
              <a:t>Параллельные</a:t>
            </a:r>
            <a:r>
              <a:rPr lang="ru-RU" baseline="0" dirty="0" smtClean="0"/>
              <a:t> вычисления </a:t>
            </a:r>
          </a:p>
        </p:txBody>
      </p:sp>
      <p:sp>
        <p:nvSpPr>
          <p:cNvPr id="4" name="Номер слайда 3"/>
          <p:cNvSpPr>
            <a:spLocks noGrp="1"/>
          </p:cNvSpPr>
          <p:nvPr>
            <p:ph type="sldNum" sz="quarter" idx="10"/>
          </p:nvPr>
        </p:nvSpPr>
        <p:spPr/>
        <p:txBody>
          <a:bodyPr/>
          <a:lstStyle/>
          <a:p>
            <a:fld id="{2AA98DB2-0DF5-435B-B5D6-59B2FDC9892D}" type="slidenum">
              <a:rPr lang="ru-RU" smtClean="0"/>
              <a:t>12</a:t>
            </a:fld>
            <a:endParaRPr lang="ru-RU"/>
          </a:p>
        </p:txBody>
      </p:sp>
    </p:spTree>
    <p:extLst>
      <p:ext uri="{BB962C8B-B14F-4D97-AF65-F5344CB8AC3E}">
        <p14:creationId xmlns:p14="http://schemas.microsoft.com/office/powerpoint/2010/main" val="110125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Рассказываю</a:t>
            </a:r>
            <a:r>
              <a:rPr lang="ru-RU" baseline="0" dirty="0" smtClean="0"/>
              <a:t> о том что удалось достичь сходства с </a:t>
            </a:r>
            <a:r>
              <a:rPr lang="en-US" baseline="0" dirty="0" err="1" smtClean="0"/>
              <a:t>ansys</a:t>
            </a:r>
            <a:r>
              <a:rPr lang="en-US" baseline="0" dirty="0" smtClean="0"/>
              <a:t> </a:t>
            </a:r>
            <a:endParaRPr lang="ru-RU" baseline="0" dirty="0" smtClean="0"/>
          </a:p>
          <a:p>
            <a:endParaRPr lang="ru-RU" baseline="0" dirty="0" smtClean="0"/>
          </a:p>
          <a:p>
            <a:r>
              <a:rPr lang="ru-RU" baseline="0" dirty="0" smtClean="0"/>
              <a:t>В случае вопроса комиссии про сравнение точности </a:t>
            </a:r>
          </a:p>
          <a:p>
            <a:r>
              <a:rPr lang="ru-RU" baseline="0" dirty="0" smtClean="0"/>
              <a:t>Точные сравнение получить не можем так как </a:t>
            </a:r>
            <a:r>
              <a:rPr lang="ru-RU" baseline="0" dirty="0" err="1" smtClean="0"/>
              <a:t>вокселизация</a:t>
            </a:r>
            <a:r>
              <a:rPr lang="ru-RU" baseline="0" dirty="0" smtClean="0"/>
              <a:t> разная и количество </a:t>
            </a:r>
            <a:r>
              <a:rPr lang="ru-RU" baseline="0" dirty="0" err="1" smtClean="0"/>
              <a:t>вокселей</a:t>
            </a:r>
            <a:r>
              <a:rPr lang="ru-RU" baseline="0" dirty="0" smtClean="0"/>
              <a:t> может меняться, то есть на больших сетках мы  не сможем даже посчитать среднеквадратичную ошибку и главным критерием точности является изображение, к тому же оператор </a:t>
            </a:r>
            <a:r>
              <a:rPr lang="en-US" baseline="0" dirty="0" err="1" smtClean="0"/>
              <a:t>slm</a:t>
            </a:r>
            <a:r>
              <a:rPr lang="ru-RU" baseline="0" dirty="0" smtClean="0"/>
              <a:t> в первую очередь будет </a:t>
            </a:r>
            <a:r>
              <a:rPr lang="ru-RU" baseline="0" dirty="0" err="1" smtClean="0"/>
              <a:t>орентировтаься</a:t>
            </a:r>
            <a:r>
              <a:rPr lang="ru-RU" baseline="0" dirty="0" smtClean="0"/>
              <a:t> на цветовое отображение </a:t>
            </a:r>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13</a:t>
            </a:fld>
            <a:endParaRPr lang="ru-RU"/>
          </a:p>
        </p:txBody>
      </p:sp>
    </p:spTree>
    <p:extLst>
      <p:ext uri="{BB962C8B-B14F-4D97-AF65-F5344CB8AC3E}">
        <p14:creationId xmlns:p14="http://schemas.microsoft.com/office/powerpoint/2010/main" val="1145292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14</a:t>
            </a:fld>
            <a:endParaRPr lang="ru-RU"/>
          </a:p>
        </p:txBody>
      </p:sp>
    </p:spTree>
    <p:extLst>
      <p:ext uri="{BB962C8B-B14F-4D97-AF65-F5344CB8AC3E}">
        <p14:creationId xmlns:p14="http://schemas.microsoft.com/office/powerpoint/2010/main" val="2525729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22</a:t>
            </a:fld>
            <a:endParaRPr lang="ru-RU"/>
          </a:p>
        </p:txBody>
      </p:sp>
    </p:spTree>
    <p:extLst>
      <p:ext uri="{BB962C8B-B14F-4D97-AF65-F5344CB8AC3E}">
        <p14:creationId xmlns:p14="http://schemas.microsoft.com/office/powerpoint/2010/main" val="3322695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Главной Целью</a:t>
            </a:r>
            <a:r>
              <a:rPr lang="ru-RU" baseline="0" dirty="0" smtClean="0"/>
              <a:t> работы является разработка программного комплекса для расчета остаточного напряжения и деформаций металлоконструкций произведенных методом селективной лазерной плавки, </a:t>
            </a:r>
          </a:p>
          <a:p>
            <a:r>
              <a:rPr lang="ru-RU" baseline="0" dirty="0" smtClean="0"/>
              <a:t>работа разделена на несколько этапов такие как : </a:t>
            </a:r>
          </a:p>
          <a:p>
            <a:pPr marL="171450" indent="-171450">
              <a:buFont typeface="Arial" panose="020B0604020202020204" pitchFamily="34" charset="0"/>
              <a:buChar char="•"/>
            </a:pPr>
            <a:r>
              <a:rPr lang="ru-RU" baseline="0" dirty="0" smtClean="0"/>
              <a:t>ознакомление с аддитивными технологиями производства металлических изделий</a:t>
            </a:r>
          </a:p>
          <a:p>
            <a:pPr marL="171450" indent="-171450">
              <a:buFont typeface="Arial" panose="020B0604020202020204" pitchFamily="34" charset="0"/>
              <a:buChar char="•"/>
            </a:pPr>
            <a:r>
              <a:rPr lang="ru-RU" baseline="0" dirty="0" smtClean="0"/>
              <a:t>Изучение причин возникновения остаточных напряжений</a:t>
            </a:r>
          </a:p>
          <a:p>
            <a:pPr marL="171450" indent="-171450">
              <a:buFont typeface="Arial" panose="020B0604020202020204" pitchFamily="34" charset="0"/>
              <a:buChar char="•"/>
            </a:pPr>
            <a:r>
              <a:rPr lang="ru-RU" baseline="0" dirty="0" smtClean="0"/>
              <a:t>Создание информационной модели программного комплекса </a:t>
            </a:r>
          </a:p>
          <a:p>
            <a:pPr marL="171450" indent="-171450">
              <a:buFont typeface="Arial" panose="020B0604020202020204" pitchFamily="34" charset="0"/>
              <a:buChar char="•"/>
            </a:pPr>
            <a:r>
              <a:rPr lang="ru-RU" baseline="0" dirty="0" smtClean="0"/>
              <a:t>Реализация программного комплекса</a:t>
            </a:r>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2</a:t>
            </a:fld>
            <a:endParaRPr lang="ru-RU"/>
          </a:p>
        </p:txBody>
      </p:sp>
    </p:spTree>
    <p:extLst>
      <p:ext uri="{BB962C8B-B14F-4D97-AF65-F5344CB8AC3E}">
        <p14:creationId xmlns:p14="http://schemas.microsoft.com/office/powerpoint/2010/main" val="328108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Кратко рассказываю про важность аддитивных</a:t>
            </a:r>
            <a:r>
              <a:rPr lang="ru-RU" baseline="0" dirty="0" smtClean="0"/>
              <a:t> технологий в настоящее время</a:t>
            </a:r>
          </a:p>
          <a:p>
            <a:r>
              <a:rPr lang="ru-RU" baseline="0" dirty="0" smtClean="0"/>
              <a:t>Аддитивные технологии задействуются в многих сферах жизни человека</a:t>
            </a:r>
          </a:p>
          <a:p>
            <a:r>
              <a:rPr lang="ru-RU" baseline="0" dirty="0" smtClean="0"/>
              <a:t>К плюсам аддитивного производства можно отнести :</a:t>
            </a:r>
          </a:p>
          <a:p>
            <a:pPr marL="171450" indent="-171450">
              <a:buFont typeface="Arial" panose="020B0604020202020204" pitchFamily="34" charset="0"/>
              <a:buChar char="•"/>
            </a:pPr>
            <a:r>
              <a:rPr lang="ru-RU" sz="1200" b="1" i="0" kern="1200" dirty="0" smtClean="0">
                <a:solidFill>
                  <a:schemeClr val="tx1"/>
                </a:solidFill>
                <a:effectLst/>
                <a:latin typeface="+mn-lt"/>
                <a:ea typeface="+mn-ea"/>
                <a:cs typeface="+mn-cs"/>
              </a:rPr>
              <a:t>Улучшенные свойства готовой продукции.</a:t>
            </a:r>
            <a:r>
              <a:rPr lang="ru-RU" sz="1200" b="0" i="0" kern="1200" dirty="0" smtClean="0">
                <a:solidFill>
                  <a:schemeClr val="tx1"/>
                </a:solidFill>
                <a:effectLst/>
                <a:latin typeface="+mn-lt"/>
                <a:ea typeface="+mn-ea"/>
                <a:cs typeface="+mn-cs"/>
              </a:rPr>
              <a:t> Благодаря послойному построению, изделия обладают уникальным набором свойств. Например, детали, созданные на металлическом 3D-принтере по своему механическому поведению, плотности, остаточному напряжении и другим свойствам превосходят аналоги, полученные с помощью литья или механической обработки.</a:t>
            </a:r>
          </a:p>
          <a:p>
            <a:pPr marL="171450" indent="-171450">
              <a:buFont typeface="Arial" panose="020B0604020202020204" pitchFamily="34" charset="0"/>
              <a:buChar char="•"/>
            </a:pPr>
            <a:r>
              <a:rPr lang="ru-RU" sz="1200" b="1" i="0" kern="1200" dirty="0" smtClean="0">
                <a:solidFill>
                  <a:schemeClr val="tx1"/>
                </a:solidFill>
                <a:effectLst/>
                <a:latin typeface="+mn-lt"/>
                <a:ea typeface="+mn-ea"/>
                <a:cs typeface="+mn-cs"/>
              </a:rPr>
              <a:t>Большая экономия сырья.</a:t>
            </a:r>
            <a:r>
              <a:rPr lang="ru-RU" sz="1200" b="0" i="0" kern="1200" dirty="0" smtClean="0">
                <a:solidFill>
                  <a:schemeClr val="tx1"/>
                </a:solidFill>
                <a:effectLst/>
                <a:latin typeface="+mn-lt"/>
                <a:ea typeface="+mn-ea"/>
                <a:cs typeface="+mn-cs"/>
              </a:rPr>
              <a:t> Аддитивные технологии используют практически то количество материала, которое нужно для производства вашего изделия. Тогда как при традиционных способах изготовления потери сырья могут составлять до 80-85%.</a:t>
            </a:r>
          </a:p>
          <a:p>
            <a:pPr marL="171450" indent="-171450">
              <a:buFont typeface="Arial" panose="020B0604020202020204" pitchFamily="34" charset="0"/>
              <a:buChar char="•"/>
            </a:pPr>
            <a:r>
              <a:rPr lang="ru-RU" sz="1200" b="1" i="0" kern="1200" dirty="0" smtClean="0">
                <a:solidFill>
                  <a:schemeClr val="tx1"/>
                </a:solidFill>
                <a:effectLst/>
                <a:latin typeface="+mn-lt"/>
                <a:ea typeface="+mn-ea"/>
                <a:cs typeface="+mn-cs"/>
              </a:rPr>
              <a:t>Возможность изготовления изделий со сложной геометрией.</a:t>
            </a:r>
            <a:r>
              <a:rPr lang="ru-RU" sz="1200" b="0" i="0" kern="1200" dirty="0" smtClean="0">
                <a:solidFill>
                  <a:schemeClr val="tx1"/>
                </a:solidFill>
                <a:effectLst/>
                <a:latin typeface="+mn-lt"/>
                <a:ea typeface="+mn-ea"/>
                <a:cs typeface="+mn-cs"/>
              </a:rPr>
              <a:t> Оборудование для аддитивных технологий позволяет производить предметы, которые невозможно получить другим способом. Например, деталь внутри детали. Или очень сложные системы охлаждения на основе сетчатых конструкций (этого не получить ни литьем, ни штамповкой).</a:t>
            </a:r>
          </a:p>
          <a:p>
            <a:pPr marL="171450" indent="-171450">
              <a:buFont typeface="Arial" panose="020B0604020202020204" pitchFamily="34" charset="0"/>
              <a:buChar char="•"/>
            </a:pPr>
            <a:r>
              <a:rPr lang="ru-RU" sz="1200" b="1" i="0" kern="1200" dirty="0" smtClean="0">
                <a:solidFill>
                  <a:schemeClr val="tx1"/>
                </a:solidFill>
                <a:effectLst/>
                <a:latin typeface="+mn-lt"/>
                <a:ea typeface="+mn-ea"/>
                <a:cs typeface="+mn-cs"/>
              </a:rPr>
              <a:t>Мобильность производства и ускорение обмена данными.</a:t>
            </a:r>
            <a:r>
              <a:rPr lang="ru-RU" sz="1200" b="0" i="0" kern="1200" dirty="0" smtClean="0">
                <a:solidFill>
                  <a:schemeClr val="tx1"/>
                </a:solidFill>
                <a:effectLst/>
                <a:latin typeface="+mn-lt"/>
                <a:ea typeface="+mn-ea"/>
                <a:cs typeface="+mn-cs"/>
              </a:rPr>
              <a:t> Больше никаких чертежей, замеров и громоздких образцов. В основе аддитивных технологий лежит компьютерная модель будущего изделия, которую можно передать в считанные минуты на другой конец мира — и сразу начать производство.</a:t>
            </a: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2AA98DB2-0DF5-435B-B5D6-59B2FDC9892D}" type="slidenum">
              <a:rPr lang="ru-RU" smtClean="0"/>
              <a:t>3</a:t>
            </a:fld>
            <a:endParaRPr lang="ru-RU"/>
          </a:p>
        </p:txBody>
      </p:sp>
    </p:spTree>
    <p:extLst>
      <p:ext uri="{BB962C8B-B14F-4D97-AF65-F5344CB8AC3E}">
        <p14:creationId xmlns:p14="http://schemas.microsoft.com/office/powerpoint/2010/main" val="101242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Кратко рассказываю принципы работы </a:t>
            </a:r>
            <a:r>
              <a:rPr lang="en-US" dirty="0" smtClean="0"/>
              <a:t>SLM-</a:t>
            </a:r>
            <a:r>
              <a:rPr lang="ru-RU" dirty="0" smtClean="0"/>
              <a:t>принтера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Осуществляется с помощью использования лазерных излучателей высокой мощности [14].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Специальный порошок, который имеется в камере, с помощью тонкого равномерного слоя помещается на рабочую область особым роликом, что помогает разравнивать порошок.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Луч лазера обрисовывает на поверхностном слое порошка силуэт модельного сечения.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 помощью подвижного зеркала устанавливается направление луча лазера [27]. </a:t>
            </a:r>
          </a:p>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4</a:t>
            </a:fld>
            <a:endParaRPr lang="ru-RU"/>
          </a:p>
        </p:txBody>
      </p:sp>
    </p:spTree>
    <p:extLst>
      <p:ext uri="{BB962C8B-B14F-4D97-AF65-F5344CB8AC3E}">
        <p14:creationId xmlns:p14="http://schemas.microsoft.com/office/powerpoint/2010/main" val="2897110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Расказываю</a:t>
            </a:r>
            <a:r>
              <a:rPr lang="ru-RU" baseline="0" dirty="0" smtClean="0"/>
              <a:t> почему важно контролировать </a:t>
            </a:r>
            <a:r>
              <a:rPr lang="ru-RU" baseline="0" dirty="0" err="1" smtClean="0"/>
              <a:t>остаточноенапряжение</a:t>
            </a:r>
            <a:r>
              <a:rPr lang="ru-RU" baseline="0" dirty="0" smtClean="0"/>
              <a:t> </a:t>
            </a:r>
          </a:p>
          <a:p>
            <a:endParaRPr lang="ru-R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Проявление остаточного напряжения при трансформации из жидкого агрегатного состояния в твердое мотивируется тем, что застывание изделия начинается с поверхности, которое сопровождается сжатиями и усадкой. Быстрое застывания внешнего слоя провоцируют возникновение внутреннего напряжения [23].</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Печать </a:t>
            </a:r>
            <a:r>
              <a:rPr lang="en-US" sz="1200" kern="1200" dirty="0" smtClean="0">
                <a:solidFill>
                  <a:schemeClr val="tx1"/>
                </a:solidFill>
                <a:effectLst/>
                <a:latin typeface="+mn-lt"/>
                <a:ea typeface="+mn-ea"/>
                <a:cs typeface="+mn-cs"/>
              </a:rPr>
              <a:t>SLM</a:t>
            </a:r>
            <a:r>
              <a:rPr lang="ru-RU" sz="1200" kern="1200" dirty="0" smtClean="0">
                <a:solidFill>
                  <a:schemeClr val="tx1"/>
                </a:solidFill>
                <a:effectLst/>
                <a:latin typeface="+mn-lt"/>
                <a:ea typeface="+mn-ea"/>
                <a:cs typeface="+mn-cs"/>
              </a:rPr>
              <a:t> не самая  дешевая и</a:t>
            </a:r>
            <a:r>
              <a:rPr lang="ru-RU" sz="1200" kern="1200" baseline="0" dirty="0" smtClean="0">
                <a:solidFill>
                  <a:schemeClr val="tx1"/>
                </a:solidFill>
                <a:effectLst/>
                <a:latin typeface="+mn-lt"/>
                <a:ea typeface="+mn-ea"/>
                <a:cs typeface="+mn-cs"/>
              </a:rPr>
              <a:t> приводят к убыткам в случае брака детали </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5</a:t>
            </a:fld>
            <a:endParaRPr lang="ru-RU"/>
          </a:p>
        </p:txBody>
      </p:sp>
    </p:spTree>
    <p:extLst>
      <p:ext uri="{BB962C8B-B14F-4D97-AF65-F5344CB8AC3E}">
        <p14:creationId xmlns:p14="http://schemas.microsoft.com/office/powerpoint/2010/main" val="425540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Расказываю</a:t>
            </a:r>
            <a:r>
              <a:rPr lang="ru-RU" sz="1200" b="0" i="0" kern="1200" dirty="0" smtClean="0">
                <a:solidFill>
                  <a:schemeClr val="tx1"/>
                </a:solidFill>
                <a:effectLst/>
                <a:latin typeface="+mn-lt"/>
                <a:ea typeface="+mn-ea"/>
                <a:cs typeface="+mn-cs"/>
              </a:rPr>
              <a:t> про способы минимизации</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остаочного</a:t>
            </a:r>
            <a:r>
              <a:rPr lang="ru-RU" sz="1200" b="0" i="0" kern="1200" baseline="0" dirty="0" smtClean="0">
                <a:solidFill>
                  <a:schemeClr val="tx1"/>
                </a:solidFill>
                <a:effectLst/>
                <a:latin typeface="+mn-lt"/>
                <a:ea typeface="+mn-ea"/>
                <a:cs typeface="+mn-cs"/>
              </a:rPr>
              <a:t> напряжения, заостряю внимание на схемах направления движения лазера </a:t>
            </a:r>
          </a:p>
          <a:p>
            <a:endParaRPr lang="ru-RU" sz="1200" b="0" i="0" kern="1200" dirty="0" smtClean="0">
              <a:solidFill>
                <a:schemeClr val="tx1"/>
              </a:solidFill>
              <a:effectLst/>
              <a:latin typeface="+mn-lt"/>
              <a:ea typeface="+mn-ea"/>
              <a:cs typeface="+mn-cs"/>
            </a:endParaRPr>
          </a:p>
          <a:p>
            <a:r>
              <a:rPr lang="ru-RU" b="1" dirty="0" smtClean="0"/>
              <a:t>Термическая обработка </a:t>
            </a:r>
            <a:r>
              <a:rPr lang="ru-RU" b="0" dirty="0" smtClean="0"/>
              <a:t>постобработка</a:t>
            </a:r>
            <a:r>
              <a:rPr lang="ru-RU" b="0" baseline="0" dirty="0" smtClean="0"/>
              <a:t> в муфельной печи</a:t>
            </a:r>
            <a:endParaRPr lang="ru-RU" b="1" dirty="0" smtClean="0"/>
          </a:p>
          <a:p>
            <a:r>
              <a:rPr lang="ru-RU" b="1" dirty="0" smtClean="0"/>
              <a:t>Изостатическое газовое прессование </a:t>
            </a:r>
          </a:p>
          <a:p>
            <a:r>
              <a:rPr lang="ru-RU" b="1" dirty="0" smtClean="0"/>
              <a:t>Использование комбинированных схем направлений движения лазера </a:t>
            </a:r>
            <a:r>
              <a:rPr lang="ru-RU" b="0" dirty="0" smtClean="0"/>
              <a:t>на</a:t>
            </a:r>
            <a:r>
              <a:rPr lang="ru-RU" b="0" baseline="0" dirty="0" smtClean="0"/>
              <a:t> рисунка можно посмотреть несколько схем сканирования</a:t>
            </a:r>
            <a:endParaRPr lang="ru-RU" b="1" dirty="0" smtClean="0"/>
          </a:p>
          <a:p>
            <a:r>
              <a:rPr lang="ru-RU" b="1" dirty="0" smtClean="0"/>
              <a:t>Подбор температурных режимов плавления</a:t>
            </a:r>
            <a:r>
              <a:rPr lang="en-US" b="1" dirty="0" smtClean="0"/>
              <a:t>/</a:t>
            </a:r>
            <a:r>
              <a:rPr lang="ru-RU" b="1" dirty="0" smtClean="0"/>
              <a:t>спекания</a:t>
            </a:r>
          </a:p>
          <a:p>
            <a:r>
              <a:rPr lang="ru-RU" b="1" dirty="0" smtClean="0"/>
              <a:t>Использование дополнительных опор и поддержек  </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Горячее </a:t>
            </a:r>
            <a:r>
              <a:rPr lang="ru-RU" sz="1200" b="1" i="0" kern="1200" dirty="0" smtClean="0">
                <a:solidFill>
                  <a:schemeClr val="tx1"/>
                </a:solidFill>
                <a:effectLst/>
                <a:latin typeface="+mn-lt"/>
                <a:ea typeface="+mn-ea"/>
                <a:cs typeface="+mn-cs"/>
              </a:rPr>
              <a:t>изостатическое прессование</a:t>
            </a:r>
            <a:r>
              <a:rPr lang="ru-RU" sz="1200" b="0" i="0" kern="1200" dirty="0" smtClean="0">
                <a:solidFill>
                  <a:schemeClr val="tx1"/>
                </a:solidFill>
                <a:effectLst/>
                <a:latin typeface="+mn-lt"/>
                <a:ea typeface="+mn-ea"/>
                <a:cs typeface="+mn-cs"/>
              </a:rPr>
              <a:t> (ГИП) — сложный технологический процесс обработки изделий высоким </a:t>
            </a:r>
            <a:r>
              <a:rPr lang="ru-RU" sz="1200" b="1" i="0" kern="1200" dirty="0" smtClean="0">
                <a:solidFill>
                  <a:schemeClr val="tx1"/>
                </a:solidFill>
                <a:effectLst/>
                <a:latin typeface="+mn-lt"/>
                <a:ea typeface="+mn-ea"/>
                <a:cs typeface="+mn-cs"/>
              </a:rPr>
              <a:t>газовым</a:t>
            </a:r>
            <a:r>
              <a:rPr lang="ru-RU" sz="1200" b="0" i="0" kern="1200" dirty="0" smtClean="0">
                <a:solidFill>
                  <a:schemeClr val="tx1"/>
                </a:solidFill>
                <a:effectLst/>
                <a:latin typeface="+mn-lt"/>
                <a:ea typeface="+mn-ea"/>
                <a:cs typeface="+mn-cs"/>
              </a:rPr>
              <a:t> давлением при повышенных температурах. ... </a:t>
            </a:r>
            <a:r>
              <a:rPr lang="ru-RU" sz="1200" b="0" i="0" kern="1200" dirty="0" err="1" smtClean="0">
                <a:solidFill>
                  <a:schemeClr val="tx1"/>
                </a:solidFill>
                <a:effectLst/>
                <a:latin typeface="+mn-lt"/>
                <a:ea typeface="+mn-ea"/>
                <a:cs typeface="+mn-cs"/>
              </a:rPr>
              <a:t>Газостат</a:t>
            </a:r>
            <a:r>
              <a:rPr lang="ru-RU" sz="1200" b="0" i="0" kern="1200" dirty="0" smtClean="0">
                <a:solidFill>
                  <a:schemeClr val="tx1"/>
                </a:solidFill>
                <a:effectLst/>
                <a:latin typeface="+mn-lt"/>
                <a:ea typeface="+mn-ea"/>
                <a:cs typeface="+mn-cs"/>
              </a:rPr>
              <a:t> представляет собой сосуд высокого давления с системами подачи и нагрева газа.</a:t>
            </a:r>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6</a:t>
            </a:fld>
            <a:endParaRPr lang="ru-RU"/>
          </a:p>
        </p:txBody>
      </p:sp>
    </p:spTree>
    <p:extLst>
      <p:ext uri="{BB962C8B-B14F-4D97-AF65-F5344CB8AC3E}">
        <p14:creationId xmlns:p14="http://schemas.microsoft.com/office/powerpoint/2010/main" val="1980994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mj-lt"/>
              <a:buNone/>
            </a:pPr>
            <a:r>
              <a:rPr lang="ru-RU" sz="1200" dirty="0" smtClean="0"/>
              <a:t>Разрабатываем программный комплекс </a:t>
            </a:r>
            <a:r>
              <a:rPr lang="en-US" sz="1200" dirty="0" err="1" smtClean="0"/>
              <a:t>CoRSaD</a:t>
            </a:r>
            <a:r>
              <a:rPr lang="en-US" sz="1200" dirty="0" smtClean="0"/>
              <a:t> (</a:t>
            </a:r>
            <a:r>
              <a:rPr lang="ru-RU" altLang="ru-RU" sz="1200" dirty="0" err="1" smtClean="0">
                <a:solidFill>
                  <a:srgbClr val="202124"/>
                </a:solidFill>
              </a:rPr>
              <a:t>Calculation</a:t>
            </a:r>
            <a:r>
              <a:rPr lang="ru-RU" altLang="ru-RU" sz="1200" dirty="0" smtClean="0">
                <a:solidFill>
                  <a:srgbClr val="202124"/>
                </a:solidFill>
              </a:rPr>
              <a:t> </a:t>
            </a:r>
            <a:r>
              <a:rPr lang="ru-RU" altLang="ru-RU" sz="1200" dirty="0" err="1" smtClean="0">
                <a:solidFill>
                  <a:srgbClr val="202124"/>
                </a:solidFill>
              </a:rPr>
              <a:t>of</a:t>
            </a:r>
            <a:r>
              <a:rPr lang="ru-RU" altLang="ru-RU" sz="1200" dirty="0" smtClean="0">
                <a:solidFill>
                  <a:srgbClr val="202124"/>
                </a:solidFill>
              </a:rPr>
              <a:t> </a:t>
            </a:r>
            <a:r>
              <a:rPr lang="ru-RU" altLang="ru-RU" sz="1200" dirty="0" err="1" smtClean="0">
                <a:solidFill>
                  <a:srgbClr val="202124"/>
                </a:solidFill>
              </a:rPr>
              <a:t>residual</a:t>
            </a:r>
            <a:r>
              <a:rPr lang="ru-RU" altLang="ru-RU" sz="1200" dirty="0" smtClean="0">
                <a:solidFill>
                  <a:srgbClr val="202124"/>
                </a:solidFill>
              </a:rPr>
              <a:t> </a:t>
            </a:r>
            <a:r>
              <a:rPr lang="ru-RU" altLang="ru-RU" sz="1200" dirty="0" err="1" smtClean="0">
                <a:solidFill>
                  <a:srgbClr val="202124"/>
                </a:solidFill>
              </a:rPr>
              <a:t>stresses</a:t>
            </a:r>
            <a:r>
              <a:rPr lang="ru-RU" altLang="ru-RU" sz="1200" dirty="0" smtClean="0">
                <a:solidFill>
                  <a:srgbClr val="202124"/>
                </a:solidFill>
              </a:rPr>
              <a:t> </a:t>
            </a:r>
            <a:r>
              <a:rPr lang="ru-RU" altLang="ru-RU" sz="1200" dirty="0" err="1" smtClean="0">
                <a:solidFill>
                  <a:srgbClr val="202124"/>
                </a:solidFill>
              </a:rPr>
              <a:t>and</a:t>
            </a:r>
            <a:r>
              <a:rPr lang="ru-RU" altLang="ru-RU" sz="1200" dirty="0" smtClean="0">
                <a:solidFill>
                  <a:srgbClr val="202124"/>
                </a:solidFill>
              </a:rPr>
              <a:t> </a:t>
            </a:r>
            <a:r>
              <a:rPr lang="ru-RU" altLang="ru-RU" sz="1200" dirty="0" err="1" smtClean="0">
                <a:solidFill>
                  <a:srgbClr val="202124"/>
                </a:solidFill>
              </a:rPr>
              <a:t>deformations</a:t>
            </a:r>
            <a:r>
              <a:rPr lang="ru-RU" altLang="ru-RU" sz="1200" dirty="0" smtClean="0"/>
              <a:t> </a:t>
            </a:r>
            <a:r>
              <a:rPr lang="en-US" sz="1200" dirty="0" smtClean="0"/>
              <a:t>)</a:t>
            </a:r>
            <a:r>
              <a:rPr lang="ru-RU" sz="1200" dirty="0" smtClean="0"/>
              <a:t> </a:t>
            </a:r>
          </a:p>
          <a:p>
            <a:pPr marL="228600" indent="-228600">
              <a:buFont typeface="+mj-lt"/>
              <a:buAutoNum type="arabicPeriod"/>
            </a:pPr>
            <a:endParaRPr lang="ru-RU" sz="1200" dirty="0" smtClean="0"/>
          </a:p>
          <a:p>
            <a:pPr marL="228600" indent="-228600">
              <a:buFont typeface="+mj-lt"/>
              <a:buAutoNum type="arabicPeriod"/>
            </a:pPr>
            <a:r>
              <a:rPr lang="ru-RU" sz="1200" dirty="0" smtClean="0"/>
              <a:t>Импорт моделей в формате </a:t>
            </a:r>
            <a:r>
              <a:rPr lang="en-US" sz="1200" dirty="0" smtClean="0"/>
              <a:t>STL</a:t>
            </a:r>
            <a:endParaRPr lang="ru-RU" sz="1200" dirty="0" smtClean="0"/>
          </a:p>
          <a:p>
            <a:pPr marL="228600" indent="-228600">
              <a:buFont typeface="+mj-lt"/>
              <a:buAutoNum type="arabicPeriod"/>
            </a:pPr>
            <a:r>
              <a:rPr lang="ru-RU" sz="1200" dirty="0" smtClean="0"/>
              <a:t>Моделировать процессы аддитивного производства </a:t>
            </a:r>
          </a:p>
          <a:p>
            <a:pPr marL="228600" indent="-228600">
              <a:buFont typeface="+mj-lt"/>
              <a:buAutoNum type="arabicPeriod"/>
            </a:pPr>
            <a:r>
              <a:rPr lang="ru-RU" sz="1200" dirty="0" smtClean="0"/>
              <a:t>Производить расчет остаточных напряжений и деформаций металлоконструкций по заданным начальным значениям </a:t>
            </a:r>
          </a:p>
          <a:p>
            <a:pPr marL="228600" indent="-228600">
              <a:buFont typeface="+mj-lt"/>
              <a:buAutoNum type="arabicPeriod"/>
            </a:pPr>
            <a:r>
              <a:rPr lang="ru-RU" sz="1200" dirty="0" smtClean="0"/>
              <a:t>Экспортировать полученные результаты в заданном формате </a:t>
            </a:r>
          </a:p>
          <a:p>
            <a:pPr marL="228600" indent="-228600">
              <a:buFont typeface="+mj-lt"/>
              <a:buAutoNum type="arabicPeriod"/>
            </a:pPr>
            <a:endParaRPr lang="ru-RU" sz="1200" dirty="0" smtClean="0"/>
          </a:p>
          <a:p>
            <a:pPr marL="0" indent="0">
              <a:buFont typeface="+mj-lt"/>
              <a:buNone/>
            </a:pPr>
            <a:r>
              <a:rPr lang="ru-RU" sz="1200" dirty="0" smtClean="0"/>
              <a:t>Имеет несколько модулей</a:t>
            </a:r>
          </a:p>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7</a:t>
            </a:fld>
            <a:endParaRPr lang="ru-RU"/>
          </a:p>
        </p:txBody>
      </p:sp>
    </p:spTree>
    <p:extLst>
      <p:ext uri="{BB962C8B-B14F-4D97-AF65-F5344CB8AC3E}">
        <p14:creationId xmlns:p14="http://schemas.microsoft.com/office/powerpoint/2010/main" val="2129640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ESI Additive Manufacturing</a:t>
            </a:r>
            <a:r>
              <a:rPr lang="ru-RU" sz="1200" b="0" i="0" kern="1200" dirty="0" smtClean="0">
                <a:solidFill>
                  <a:schemeClr val="tx1"/>
                </a:solidFill>
                <a:effectLst/>
                <a:latin typeface="+mn-lt"/>
                <a:ea typeface="+mn-ea"/>
                <a:cs typeface="+mn-cs"/>
              </a:rPr>
              <a:t> </a:t>
            </a:r>
          </a:p>
          <a:p>
            <a:r>
              <a:rPr lang="en-US" sz="1200" b="0" i="0" kern="1200" dirty="0" err="1" smtClean="0">
                <a:solidFill>
                  <a:schemeClr val="tx1"/>
                </a:solidFill>
                <a:effectLst/>
                <a:latin typeface="+mn-lt"/>
                <a:ea typeface="+mn-ea"/>
                <a:cs typeface="+mn-cs"/>
              </a:rPr>
              <a:t>Ansys</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Рассказываю про  то что аналоги</a:t>
            </a:r>
            <a:r>
              <a:rPr lang="ru-RU" sz="1200" b="0" i="0" kern="1200" baseline="0" dirty="0" smtClean="0">
                <a:solidFill>
                  <a:schemeClr val="tx1"/>
                </a:solidFill>
                <a:effectLst/>
                <a:latin typeface="+mn-lt"/>
                <a:ea typeface="+mn-ea"/>
                <a:cs typeface="+mn-cs"/>
              </a:rPr>
              <a:t> неподъемно дорогие для небольших производств (лицензии д</a:t>
            </a:r>
            <a:r>
              <a:rPr lang="ru-RU" sz="1200" b="0" i="0" kern="1200" dirty="0" smtClean="0">
                <a:solidFill>
                  <a:schemeClr val="tx1"/>
                </a:solidFill>
                <a:effectLst/>
                <a:latin typeface="+mn-lt"/>
                <a:ea typeface="+mn-ea"/>
                <a:cs typeface="+mn-cs"/>
              </a:rPr>
              <a:t>о нескольких миллионов рублей )</a:t>
            </a:r>
            <a:endParaRPr lang="en-US"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2AA98DB2-0DF5-435B-B5D6-59B2FDC9892D}" type="slidenum">
              <a:rPr lang="ru-RU" smtClean="0"/>
              <a:t>8</a:t>
            </a:fld>
            <a:endParaRPr lang="ru-RU"/>
          </a:p>
        </p:txBody>
      </p:sp>
    </p:spTree>
    <p:extLst>
      <p:ext uri="{BB962C8B-B14F-4D97-AF65-F5344CB8AC3E}">
        <p14:creationId xmlns:p14="http://schemas.microsoft.com/office/powerpoint/2010/main" val="187621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рисунке 7 видим диаграмму вариантов</a:t>
            </a:r>
            <a:r>
              <a:rPr lang="ru-RU" baseline="0" dirty="0" smtClean="0"/>
              <a:t> использования </a:t>
            </a:r>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9</a:t>
            </a:fld>
            <a:endParaRPr lang="ru-RU"/>
          </a:p>
        </p:txBody>
      </p:sp>
    </p:spTree>
    <p:extLst>
      <p:ext uri="{BB962C8B-B14F-4D97-AF65-F5344CB8AC3E}">
        <p14:creationId xmlns:p14="http://schemas.microsoft.com/office/powerpoint/2010/main" val="2553230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96E64EA3-17F8-401C-9C47-EEAD8D405F44}" type="datetime1">
              <a:rPr lang="ru-RU" smtClean="0"/>
              <a:t>24.06.2021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3646937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E4A5736-7633-45DC-B185-A4F066108C55}" type="datetime1">
              <a:rPr lang="ru-RU" smtClean="0"/>
              <a:t>24.06.2021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3336267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E06BA5F-67F2-4F70-8DAE-6A6D1D7AC12F}" type="datetime1">
              <a:rPr lang="ru-RU" smtClean="0"/>
              <a:t>24.06.2021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298525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6CBBFB0-CA02-4D64-9FCD-25EE8089EDEB}" type="datetime1">
              <a:rPr lang="ru-RU" smtClean="0"/>
              <a:t>24.06.2021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878834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E32CEA75-FF8A-41AD-9C2A-4A42F81A8A1D}" type="datetime1">
              <a:rPr lang="ru-RU" smtClean="0"/>
              <a:t>24.06.2021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257880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662D5DBB-5A4F-47DD-8714-04B324C7E2F7}" type="datetime1">
              <a:rPr lang="ru-RU" smtClean="0"/>
              <a:t>24.06.2021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3329282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5CC14C07-8BC2-4859-BDF4-61FD2FD00E99}" type="datetime1">
              <a:rPr lang="ru-RU" smtClean="0"/>
              <a:t>24.06.2021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10208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A2DC511F-B41D-4E64-AA13-94E17759F464}" type="datetime1">
              <a:rPr lang="ru-RU" smtClean="0"/>
              <a:t>24.06.2021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4194459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EA1384-3F98-46DE-8E00-CEF3070FFB64}" type="datetime1">
              <a:rPr lang="ru-RU" smtClean="0"/>
              <a:t>24.06.2021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1354165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CC9BF44D-1201-40FD-B61C-16F4919777AB}" type="datetime1">
              <a:rPr lang="ru-RU" smtClean="0"/>
              <a:t>24.06.2021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3312962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0701149C-684E-4373-B5B8-699C43C54EC7}" type="datetime1">
              <a:rPr lang="ru-RU" smtClean="0"/>
              <a:t>24.06.2021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3204331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A6B5A-1268-4EAF-895F-034414BE0BC3}" type="datetime1">
              <a:rPr lang="ru-RU" smtClean="0"/>
              <a:t>24.06.2021</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3FE18-2959-4E91-B4F0-6EB362D14BDF}" type="slidenum">
              <a:rPr lang="ru-RU" smtClean="0"/>
              <a:t>‹#›</a:t>
            </a:fld>
            <a:endParaRPr lang="ru-RU"/>
          </a:p>
        </p:txBody>
      </p:sp>
    </p:spTree>
    <p:extLst>
      <p:ext uri="{BB962C8B-B14F-4D97-AF65-F5344CB8AC3E}">
        <p14:creationId xmlns:p14="http://schemas.microsoft.com/office/powerpoint/2010/main" val="29480272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6513" y="0"/>
            <a:ext cx="12192000" cy="7109639"/>
          </a:xfrm>
          <a:prstGeom prst="rect">
            <a:avLst/>
          </a:prstGeom>
        </p:spPr>
        <p:txBody>
          <a:bodyPr wrap="square">
            <a:spAutoFit/>
          </a:bodyPr>
          <a:lstStyle/>
          <a:p>
            <a:pPr lvl="0" algn="ctr"/>
            <a:r>
              <a:rPr lang="ru-RU" sz="2400" dirty="0">
                <a:latin typeface="Times New Roman" pitchFamily="18"/>
              </a:rPr>
              <a:t>Федеральное государственное автономное</a:t>
            </a:r>
          </a:p>
          <a:p>
            <a:pPr lvl="0" algn="ctr"/>
            <a:r>
              <a:rPr lang="ru-RU" sz="2400" dirty="0">
                <a:latin typeface="Times New Roman" pitchFamily="18"/>
              </a:rPr>
              <a:t>образовательное учреждение высшего профессионального</a:t>
            </a:r>
            <a:r>
              <a:rPr lang="en-US" sz="2400" dirty="0">
                <a:latin typeface="Times New Roman" pitchFamily="18"/>
              </a:rPr>
              <a:t> </a:t>
            </a:r>
            <a:r>
              <a:rPr lang="ru-RU" sz="2400" dirty="0">
                <a:latin typeface="Times New Roman" pitchFamily="18"/>
              </a:rPr>
              <a:t>образования</a:t>
            </a:r>
          </a:p>
          <a:p>
            <a:pPr lvl="0" algn="ctr"/>
            <a:r>
              <a:rPr lang="ru-RU" sz="2400" dirty="0">
                <a:latin typeface="Times New Roman" pitchFamily="18"/>
              </a:rPr>
              <a:t>«Волгоградский государственный университет»</a:t>
            </a:r>
          </a:p>
          <a:p>
            <a:pPr lvl="0" algn="ctr"/>
            <a:r>
              <a:rPr lang="ru-RU" sz="2400" dirty="0">
                <a:latin typeface="Times New Roman" pitchFamily="18"/>
              </a:rPr>
              <a:t>институт математики и информационных технологий</a:t>
            </a:r>
          </a:p>
          <a:p>
            <a:pPr lvl="0" algn="ctr"/>
            <a:r>
              <a:rPr lang="ru-RU" sz="2400" dirty="0">
                <a:latin typeface="Times New Roman" pitchFamily="18"/>
              </a:rPr>
              <a:t>кафедра информационных систем и компьютерного</a:t>
            </a:r>
          </a:p>
          <a:p>
            <a:pPr lvl="0" algn="ctr"/>
            <a:r>
              <a:rPr lang="ru-RU" sz="2400" dirty="0">
                <a:latin typeface="Times New Roman" pitchFamily="18"/>
              </a:rPr>
              <a:t>моделирования</a:t>
            </a:r>
          </a:p>
          <a:p>
            <a:pPr lvl="0" algn="ctr"/>
            <a:endParaRPr lang="ru-RU" sz="2400" dirty="0">
              <a:latin typeface="Times New Roman" pitchFamily="18"/>
            </a:endParaRPr>
          </a:p>
          <a:p>
            <a:pPr lvl="0" algn="ctr"/>
            <a:r>
              <a:rPr lang="ru-RU" sz="2400" b="1" dirty="0" smtClean="0">
                <a:latin typeface="Times New Roman" pitchFamily="18"/>
              </a:rPr>
              <a:t>Программный комплекс </a:t>
            </a:r>
            <a:r>
              <a:rPr lang="ru-RU" sz="2400" b="1" dirty="0">
                <a:latin typeface="Times New Roman" pitchFamily="18"/>
              </a:rPr>
              <a:t>для расчета </a:t>
            </a:r>
            <a:r>
              <a:rPr lang="ru-RU" sz="2400" b="1" dirty="0" smtClean="0">
                <a:latin typeface="Times New Roman" pitchFamily="18"/>
              </a:rPr>
              <a:t>остаточных</a:t>
            </a:r>
            <a:r>
              <a:rPr lang="ru-RU" sz="2400" b="1" dirty="0">
                <a:latin typeface="Times New Roman" pitchFamily="18"/>
              </a:rPr>
              <a:t/>
            </a:r>
            <a:br>
              <a:rPr lang="ru-RU" sz="2400" b="1" dirty="0">
                <a:latin typeface="Times New Roman" pitchFamily="18"/>
              </a:rPr>
            </a:br>
            <a:r>
              <a:rPr lang="ru-RU" sz="2400" b="1" dirty="0">
                <a:latin typeface="Times New Roman" pitchFamily="18"/>
              </a:rPr>
              <a:t> </a:t>
            </a:r>
            <a:r>
              <a:rPr lang="ru-RU" sz="2400" b="1" dirty="0" smtClean="0">
                <a:latin typeface="Times New Roman" pitchFamily="18"/>
              </a:rPr>
              <a:t>напряжений </a:t>
            </a:r>
            <a:r>
              <a:rPr lang="ru-RU" sz="2400" b="1" dirty="0">
                <a:latin typeface="Times New Roman" pitchFamily="18"/>
              </a:rPr>
              <a:t>и деформаций металлоконструкций  </a:t>
            </a:r>
          </a:p>
          <a:p>
            <a:pPr algn="ctr"/>
            <a:r>
              <a:rPr lang="ru-RU" sz="2400" b="1" dirty="0"/>
              <a:t> </a:t>
            </a:r>
            <a:endParaRPr lang="ru-RU" sz="2400" b="1" dirty="0">
              <a:latin typeface="Times New Roman" panose="02020603050405020304" pitchFamily="18" charset="0"/>
              <a:cs typeface="Times New Roman" panose="02020603050405020304" pitchFamily="18" charset="0"/>
            </a:endParaRPr>
          </a:p>
          <a:p>
            <a:pPr lvl="0" algn="ctr"/>
            <a:endParaRPr lang="ru-RU" sz="2400" dirty="0">
              <a:latin typeface="Times New Roman" pitchFamily="18"/>
            </a:endParaRPr>
          </a:p>
          <a:p>
            <a:pPr lvl="0" algn="ctr"/>
            <a:r>
              <a:rPr lang="ru-RU" sz="2400" dirty="0">
                <a:latin typeface="Times New Roman" pitchFamily="18"/>
              </a:rPr>
              <a:t>Работу выполнил:</a:t>
            </a:r>
          </a:p>
          <a:p>
            <a:pPr lvl="0" algn="ctr"/>
            <a:r>
              <a:rPr lang="ru-RU" sz="2400" dirty="0">
                <a:latin typeface="Times New Roman" pitchFamily="18"/>
              </a:rPr>
              <a:t>студент группы ПРИ-171 Губенко И.Б.</a:t>
            </a:r>
          </a:p>
          <a:p>
            <a:pPr lvl="0" algn="ctr"/>
            <a:r>
              <a:rPr lang="ru-RU" sz="2400" dirty="0">
                <a:latin typeface="Times New Roman" pitchFamily="18"/>
              </a:rPr>
              <a:t>Научный руководитель:</a:t>
            </a:r>
          </a:p>
          <a:p>
            <a:pPr lvl="0" algn="ctr"/>
            <a:r>
              <a:rPr lang="ru-RU" sz="2400" dirty="0">
                <a:latin typeface="Times New Roman" pitchFamily="18"/>
              </a:rPr>
              <a:t>к.ф.-м.н., доц. каф. ИСКМ Храпов С.С.</a:t>
            </a:r>
          </a:p>
          <a:p>
            <a:pPr lvl="0" algn="ctr"/>
            <a:r>
              <a:rPr lang="ru-RU" sz="2400" dirty="0">
                <a:latin typeface="Times New Roman" pitchFamily="18"/>
              </a:rPr>
              <a:t/>
            </a:r>
            <a:br>
              <a:rPr lang="ru-RU" sz="2400" dirty="0">
                <a:latin typeface="Times New Roman" pitchFamily="18"/>
              </a:rPr>
            </a:br>
            <a:r>
              <a:rPr lang="ru-RU" sz="2400" dirty="0">
                <a:latin typeface="Times New Roman" pitchFamily="18"/>
              </a:rPr>
              <a:t/>
            </a:r>
            <a:br>
              <a:rPr lang="ru-RU" sz="2400" dirty="0">
                <a:latin typeface="Times New Roman" pitchFamily="18"/>
              </a:rPr>
            </a:br>
            <a:r>
              <a:rPr lang="ru-RU" sz="2400" dirty="0">
                <a:latin typeface="Times New Roman" pitchFamily="18"/>
              </a:rPr>
              <a:t>Волгоград 20</a:t>
            </a:r>
            <a:r>
              <a:rPr lang="en-US" sz="2400" dirty="0">
                <a:latin typeface="Times New Roman" pitchFamily="18"/>
              </a:rPr>
              <a:t>21</a:t>
            </a:r>
            <a:r>
              <a:rPr lang="ru-RU" sz="2400" dirty="0">
                <a:latin typeface="Times New Roman" pitchFamily="18"/>
              </a:rPr>
              <a:t/>
            </a:r>
            <a:br>
              <a:rPr lang="ru-RU" sz="2400" dirty="0">
                <a:latin typeface="Times New Roman" pitchFamily="18"/>
              </a:rPr>
            </a:br>
            <a:endParaRPr lang="ru-RU" sz="2400" dirty="0">
              <a:latin typeface="Times New Roman" pitchFamily="18"/>
            </a:endParaRPr>
          </a:p>
        </p:txBody>
      </p:sp>
    </p:spTree>
    <p:extLst>
      <p:ext uri="{BB962C8B-B14F-4D97-AF65-F5344CB8AC3E}">
        <p14:creationId xmlns:p14="http://schemas.microsoft.com/office/powerpoint/2010/main" val="3730648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1" y="365125"/>
            <a:ext cx="9712036" cy="1027257"/>
          </a:xfrm>
        </p:spPr>
        <p:txBody>
          <a:bodyPr>
            <a:normAutofit/>
          </a:bodyPr>
          <a:lstStyle/>
          <a:p>
            <a:r>
              <a:rPr lang="ru-RU" sz="3200" b="1" dirty="0" smtClean="0"/>
              <a:t>Моделирование процесса аддитивного производства </a:t>
            </a:r>
            <a:endParaRPr lang="ru-RU" sz="3200" b="1" dirty="0"/>
          </a:p>
        </p:txBody>
      </p:sp>
      <mc:AlternateContent xmlns:mc="http://schemas.openxmlformats.org/markup-compatibility/2006" xmlns:a14="http://schemas.microsoft.com/office/drawing/2010/main">
        <mc:Choice Requires="a14">
          <p:sp>
            <p:nvSpPr>
              <p:cNvPr id="6" name="Прямоугольник 5"/>
              <p:cNvSpPr/>
              <p:nvPr/>
            </p:nvSpPr>
            <p:spPr>
              <a:xfrm>
                <a:off x="-604350" y="1392382"/>
                <a:ext cx="13124002" cy="11988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sz="3200" i="1" smtClean="0">
                              <a:latin typeface="Cambria Math" panose="02040503050406030204" pitchFamily="18" charset="0"/>
                            </a:rPr>
                          </m:ctrlPr>
                        </m:fPr>
                        <m:num>
                          <m:r>
                            <a:rPr lang="ru-RU" sz="3200">
                              <a:latin typeface="Cambria Math" panose="02040503050406030204" pitchFamily="18" charset="0"/>
                            </a:rPr>
                            <m:t>𝜕</m:t>
                          </m:r>
                          <m:r>
                            <a:rPr lang="ru-RU" sz="3200" i="1">
                              <a:latin typeface="Cambria Math" panose="02040503050406030204" pitchFamily="18" charset="0"/>
                            </a:rPr>
                            <m:t>𝑇</m:t>
                          </m:r>
                        </m:num>
                        <m:den>
                          <m:r>
                            <a:rPr lang="ru-RU" sz="3200" i="0">
                              <a:latin typeface="Cambria Math" panose="02040503050406030204" pitchFamily="18" charset="0"/>
                            </a:rPr>
                            <m:t>𝜕</m:t>
                          </m:r>
                          <m:r>
                            <a:rPr lang="ru-RU" sz="3200" i="1">
                              <a:latin typeface="Cambria Math" panose="02040503050406030204" pitchFamily="18" charset="0"/>
                            </a:rPr>
                            <m:t>𝑡</m:t>
                          </m:r>
                        </m:den>
                      </m:f>
                      <m:r>
                        <a:rPr lang="ru-RU" sz="3200" i="0">
                          <a:latin typeface="Cambria Math" panose="02040503050406030204" pitchFamily="18" charset="0"/>
                        </a:rPr>
                        <m:t>=</m:t>
                      </m:r>
                      <m:f>
                        <m:fPr>
                          <m:ctrlPr>
                            <a:rPr lang="ru-RU" sz="3200" i="1">
                              <a:latin typeface="Cambria Math" panose="02040503050406030204" pitchFamily="18" charset="0"/>
                            </a:rPr>
                          </m:ctrlPr>
                        </m:fPr>
                        <m:num>
                          <m:r>
                            <a:rPr lang="ru-RU" sz="3200" i="0">
                              <a:latin typeface="Cambria Math" panose="02040503050406030204" pitchFamily="18" charset="0"/>
                            </a:rPr>
                            <m:t>𝜕</m:t>
                          </m:r>
                        </m:num>
                        <m:den>
                          <m:r>
                            <a:rPr lang="ru-RU" sz="3200" i="0">
                              <a:latin typeface="Cambria Math" panose="02040503050406030204" pitchFamily="18" charset="0"/>
                            </a:rPr>
                            <m:t>𝜕</m:t>
                          </m:r>
                          <m:r>
                            <a:rPr lang="ru-RU" sz="3200" i="1">
                              <a:latin typeface="Cambria Math" panose="02040503050406030204" pitchFamily="18" charset="0"/>
                            </a:rPr>
                            <m:t>𝑥</m:t>
                          </m:r>
                        </m:den>
                      </m:f>
                      <m:d>
                        <m:dPr>
                          <m:ctrlPr>
                            <a:rPr lang="ru-RU" sz="3200" i="1">
                              <a:latin typeface="Cambria Math" panose="02040503050406030204" pitchFamily="18" charset="0"/>
                            </a:rPr>
                          </m:ctrlPr>
                        </m:dPr>
                        <m:e>
                          <m:r>
                            <m:rPr>
                              <m:sty m:val="p"/>
                            </m:rPr>
                            <a:rPr lang="ru-RU" sz="3200" i="0">
                              <a:latin typeface="Cambria Math" panose="02040503050406030204" pitchFamily="18" charset="0"/>
                            </a:rPr>
                            <m:t>Κ</m:t>
                          </m:r>
                          <m:f>
                            <m:fPr>
                              <m:ctrlPr>
                                <a:rPr lang="ru-RU" sz="3200" i="1">
                                  <a:latin typeface="Cambria Math" panose="02040503050406030204" pitchFamily="18" charset="0"/>
                                </a:rPr>
                              </m:ctrlPr>
                            </m:fPr>
                            <m:num>
                              <m:r>
                                <a:rPr lang="ru-RU" sz="3200" i="0">
                                  <a:latin typeface="Cambria Math" panose="02040503050406030204" pitchFamily="18" charset="0"/>
                                </a:rPr>
                                <m:t>𝜕</m:t>
                              </m:r>
                              <m:r>
                                <a:rPr lang="ru-RU" sz="3200" i="1">
                                  <a:latin typeface="Cambria Math" panose="02040503050406030204" pitchFamily="18" charset="0"/>
                                </a:rPr>
                                <m:t>𝑇</m:t>
                              </m:r>
                            </m:num>
                            <m:den>
                              <m:r>
                                <a:rPr lang="ru-RU" sz="3200" i="0">
                                  <a:latin typeface="Cambria Math" panose="02040503050406030204" pitchFamily="18" charset="0"/>
                                </a:rPr>
                                <m:t>𝜕</m:t>
                              </m:r>
                              <m:r>
                                <a:rPr lang="ru-RU" sz="3200" i="1">
                                  <a:latin typeface="Cambria Math" panose="02040503050406030204" pitchFamily="18" charset="0"/>
                                </a:rPr>
                                <m:t>𝑥</m:t>
                              </m:r>
                            </m:den>
                          </m:f>
                        </m:e>
                      </m:d>
                      <m:r>
                        <a:rPr lang="ru-RU" sz="3200" i="0">
                          <a:latin typeface="Cambria Math" panose="02040503050406030204" pitchFamily="18" charset="0"/>
                        </a:rPr>
                        <m:t>+</m:t>
                      </m:r>
                      <m:f>
                        <m:fPr>
                          <m:ctrlPr>
                            <a:rPr lang="ru-RU" sz="3200" i="1">
                              <a:latin typeface="Cambria Math" panose="02040503050406030204" pitchFamily="18" charset="0"/>
                            </a:rPr>
                          </m:ctrlPr>
                        </m:fPr>
                        <m:num>
                          <m:r>
                            <a:rPr lang="ru-RU" sz="3200">
                              <a:latin typeface="Cambria Math" panose="02040503050406030204" pitchFamily="18" charset="0"/>
                            </a:rPr>
                            <m:t>𝜕</m:t>
                          </m:r>
                        </m:num>
                        <m:den>
                          <m:r>
                            <a:rPr lang="ru-RU" sz="3200">
                              <a:latin typeface="Cambria Math" panose="02040503050406030204" pitchFamily="18" charset="0"/>
                            </a:rPr>
                            <m:t>𝜕</m:t>
                          </m:r>
                          <m:r>
                            <a:rPr lang="en-US" sz="3200" b="0" i="1" smtClean="0">
                              <a:latin typeface="Cambria Math" panose="02040503050406030204" pitchFamily="18" charset="0"/>
                            </a:rPr>
                            <m:t>𝑦</m:t>
                          </m:r>
                        </m:den>
                      </m:f>
                      <m:d>
                        <m:dPr>
                          <m:ctrlPr>
                            <a:rPr lang="ru-RU" sz="3200" i="1">
                              <a:latin typeface="Cambria Math" panose="02040503050406030204" pitchFamily="18" charset="0"/>
                            </a:rPr>
                          </m:ctrlPr>
                        </m:dPr>
                        <m:e>
                          <m:r>
                            <m:rPr>
                              <m:sty m:val="p"/>
                            </m:rPr>
                            <a:rPr lang="ru-RU" sz="3200">
                              <a:latin typeface="Cambria Math" panose="02040503050406030204" pitchFamily="18" charset="0"/>
                            </a:rPr>
                            <m:t>Κ</m:t>
                          </m:r>
                          <m:f>
                            <m:fPr>
                              <m:ctrlPr>
                                <a:rPr lang="ru-RU" sz="3200" i="1">
                                  <a:latin typeface="Cambria Math" panose="02040503050406030204" pitchFamily="18" charset="0"/>
                                </a:rPr>
                              </m:ctrlPr>
                            </m:fPr>
                            <m:num>
                              <m:r>
                                <a:rPr lang="ru-RU" sz="3200">
                                  <a:latin typeface="Cambria Math" panose="02040503050406030204" pitchFamily="18" charset="0"/>
                                </a:rPr>
                                <m:t>𝜕</m:t>
                              </m:r>
                              <m:r>
                                <a:rPr lang="ru-RU" sz="3200" i="1">
                                  <a:latin typeface="Cambria Math" panose="02040503050406030204" pitchFamily="18" charset="0"/>
                                </a:rPr>
                                <m:t>𝑇</m:t>
                              </m:r>
                            </m:num>
                            <m:den>
                              <m:r>
                                <a:rPr lang="ru-RU" sz="3200">
                                  <a:latin typeface="Cambria Math" panose="02040503050406030204" pitchFamily="18" charset="0"/>
                                </a:rPr>
                                <m:t>𝜕</m:t>
                              </m:r>
                              <m:r>
                                <a:rPr lang="en-US" sz="3200" b="0" i="1" smtClean="0">
                                  <a:latin typeface="Cambria Math" panose="02040503050406030204" pitchFamily="18" charset="0"/>
                                </a:rPr>
                                <m:t>𝑦</m:t>
                              </m:r>
                            </m:den>
                          </m:f>
                        </m:e>
                      </m:d>
                      <m:r>
                        <a:rPr lang="ru-RU" sz="3200">
                          <a:latin typeface="Cambria Math" panose="02040503050406030204" pitchFamily="18" charset="0"/>
                        </a:rPr>
                        <m:t>+</m:t>
                      </m:r>
                      <m:f>
                        <m:fPr>
                          <m:ctrlPr>
                            <a:rPr lang="ru-RU" sz="3200" i="1">
                              <a:latin typeface="Cambria Math" panose="02040503050406030204" pitchFamily="18" charset="0"/>
                            </a:rPr>
                          </m:ctrlPr>
                        </m:fPr>
                        <m:num>
                          <m:r>
                            <a:rPr lang="ru-RU" sz="3200">
                              <a:latin typeface="Cambria Math" panose="02040503050406030204" pitchFamily="18" charset="0"/>
                            </a:rPr>
                            <m:t>𝜕</m:t>
                          </m:r>
                        </m:num>
                        <m:den>
                          <m:r>
                            <a:rPr lang="ru-RU" sz="3200">
                              <a:latin typeface="Cambria Math" panose="02040503050406030204" pitchFamily="18" charset="0"/>
                            </a:rPr>
                            <m:t>𝜕</m:t>
                          </m:r>
                          <m:r>
                            <a:rPr lang="en-US" sz="3200" b="0" i="1" smtClean="0">
                              <a:latin typeface="Cambria Math" panose="02040503050406030204" pitchFamily="18" charset="0"/>
                            </a:rPr>
                            <m:t>𝑧</m:t>
                          </m:r>
                        </m:den>
                      </m:f>
                      <m:d>
                        <m:dPr>
                          <m:ctrlPr>
                            <a:rPr lang="ru-RU" sz="3200" i="1">
                              <a:latin typeface="Cambria Math" panose="02040503050406030204" pitchFamily="18" charset="0"/>
                            </a:rPr>
                          </m:ctrlPr>
                        </m:dPr>
                        <m:e>
                          <m:r>
                            <m:rPr>
                              <m:sty m:val="p"/>
                            </m:rPr>
                            <a:rPr lang="ru-RU" sz="3200">
                              <a:latin typeface="Cambria Math" panose="02040503050406030204" pitchFamily="18" charset="0"/>
                            </a:rPr>
                            <m:t>Κ</m:t>
                          </m:r>
                          <m:f>
                            <m:fPr>
                              <m:ctrlPr>
                                <a:rPr lang="ru-RU" sz="3200" i="1">
                                  <a:latin typeface="Cambria Math" panose="02040503050406030204" pitchFamily="18" charset="0"/>
                                </a:rPr>
                              </m:ctrlPr>
                            </m:fPr>
                            <m:num>
                              <m:r>
                                <a:rPr lang="ru-RU" sz="3200">
                                  <a:latin typeface="Cambria Math" panose="02040503050406030204" pitchFamily="18" charset="0"/>
                                </a:rPr>
                                <m:t>𝜕</m:t>
                              </m:r>
                              <m:r>
                                <a:rPr lang="ru-RU" sz="3200" i="1">
                                  <a:latin typeface="Cambria Math" panose="02040503050406030204" pitchFamily="18" charset="0"/>
                                </a:rPr>
                                <m:t>𝑇</m:t>
                              </m:r>
                            </m:num>
                            <m:den>
                              <m:r>
                                <a:rPr lang="ru-RU" sz="3200">
                                  <a:latin typeface="Cambria Math" panose="02040503050406030204" pitchFamily="18" charset="0"/>
                                </a:rPr>
                                <m:t>𝜕</m:t>
                              </m:r>
                              <m:r>
                                <a:rPr lang="en-US" sz="3200" b="0" i="1" smtClean="0">
                                  <a:latin typeface="Cambria Math" panose="02040503050406030204" pitchFamily="18" charset="0"/>
                                </a:rPr>
                                <m:t>𝑧</m:t>
                              </m:r>
                            </m:den>
                          </m:f>
                        </m:e>
                      </m:d>
                      <m:r>
                        <a:rPr lang="ru-RU" sz="3200">
                          <a:latin typeface="Cambria Math" panose="02040503050406030204" pitchFamily="18" charset="0"/>
                        </a:rPr>
                        <m:t>+</m:t>
                      </m:r>
                      <m:r>
                        <a:rPr lang="ru-RU" sz="3200" i="1">
                          <a:latin typeface="Cambria Math" panose="02040503050406030204" pitchFamily="18" charset="0"/>
                        </a:rPr>
                        <m:t>𝑞</m:t>
                      </m:r>
                      <m:d>
                        <m:dPr>
                          <m:ctrlPr>
                            <a:rPr lang="ru-RU" sz="3200" i="1">
                              <a:latin typeface="Cambria Math" panose="02040503050406030204" pitchFamily="18" charset="0"/>
                            </a:rPr>
                          </m:ctrlPr>
                        </m:dPr>
                        <m:e>
                          <m:r>
                            <a:rPr lang="ru-RU" sz="3200" i="1">
                              <a:latin typeface="Cambria Math" panose="02040503050406030204" pitchFamily="18" charset="0"/>
                            </a:rPr>
                            <m:t>𝑡</m:t>
                          </m:r>
                          <m:r>
                            <a:rPr lang="ru-RU" sz="3200" i="0">
                              <a:latin typeface="Cambria Math" panose="02040503050406030204" pitchFamily="18" charset="0"/>
                            </a:rPr>
                            <m:t>,</m:t>
                          </m:r>
                          <m:r>
                            <a:rPr lang="ru-RU" sz="3200" i="1">
                              <a:latin typeface="Cambria Math" panose="02040503050406030204" pitchFamily="18" charset="0"/>
                            </a:rPr>
                            <m:t>𝑥</m:t>
                          </m:r>
                          <m:r>
                            <a:rPr lang="ru-RU" sz="3200" i="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𝑧</m:t>
                          </m:r>
                          <m:r>
                            <a:rPr lang="ru-RU" sz="3200" b="0" i="1" smtClean="0">
                              <a:latin typeface="Cambria Math" panose="02040503050406030204" pitchFamily="18" charset="0"/>
                            </a:rPr>
                            <m:t>,</m:t>
                          </m:r>
                          <m:r>
                            <a:rPr lang="ru-RU" sz="3200" i="1">
                              <a:latin typeface="Cambria Math" panose="02040503050406030204" pitchFamily="18" charset="0"/>
                            </a:rPr>
                            <m:t>𝑇</m:t>
                          </m:r>
                        </m:e>
                      </m:d>
                      <m:r>
                        <a:rPr lang="ru-RU" sz="3200" i="0">
                          <a:latin typeface="Cambria Math" panose="02040503050406030204" pitchFamily="18" charset="0"/>
                        </a:rPr>
                        <m:t> </m:t>
                      </m:r>
                    </m:oMath>
                  </m:oMathPara>
                </a14:m>
                <a:endParaRPr lang="ru-RU" sz="3200" dirty="0"/>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604350" y="1392382"/>
                <a:ext cx="13124002" cy="1198854"/>
              </a:xfrm>
              <a:prstGeom prst="rect">
                <a:avLst/>
              </a:prstGeom>
              <a:blipFill>
                <a:blip r:embed="rId3"/>
                <a:stretch>
                  <a:fillRect/>
                </a:stretch>
              </a:blipFill>
            </p:spPr>
            <p:txBody>
              <a:bodyPr/>
              <a:lstStyle/>
              <a:p>
                <a:r>
                  <a:rPr lang="ru-RU">
                    <a:noFill/>
                  </a:rPr>
                  <a:t> </a:t>
                </a:r>
              </a:p>
            </p:txBody>
          </p:sp>
        </mc:Fallback>
      </mc:AlternateContent>
      <p:sp>
        <p:nvSpPr>
          <p:cNvPr id="7" name="Прямоугольник 6"/>
          <p:cNvSpPr/>
          <p:nvPr/>
        </p:nvSpPr>
        <p:spPr>
          <a:xfrm>
            <a:off x="563676" y="3107512"/>
            <a:ext cx="6096000" cy="2677656"/>
          </a:xfrm>
          <a:prstGeom prst="rect">
            <a:avLst/>
          </a:prstGeom>
        </p:spPr>
        <p:txBody>
          <a:bodyPr>
            <a:spAutoFit/>
          </a:bodyPr>
          <a:lstStyle/>
          <a:p>
            <a:r>
              <a:rPr lang="ru-RU" sz="2800" dirty="0">
                <a:latin typeface="Times New Roman" panose="02020603050405020304" pitchFamily="18" charset="0"/>
                <a:ea typeface="Calibri" panose="020F0502020204030204" pitchFamily="34" charset="0"/>
              </a:rPr>
              <a:t>Процесс аддитивного производства селективной лазерной плавки представляет собой непрерывный процесс нагрева мелкодисперсного металлического порошка в конкретной </a:t>
            </a:r>
            <a:r>
              <a:rPr lang="ru-RU" sz="2800" dirty="0" smtClean="0">
                <a:latin typeface="Times New Roman" panose="02020603050405020304" pitchFamily="18" charset="0"/>
                <a:ea typeface="Calibri" panose="020F0502020204030204" pitchFamily="34" charset="0"/>
              </a:rPr>
              <a:t>точке </a:t>
            </a:r>
            <a:r>
              <a:rPr lang="ru-RU" sz="2800" dirty="0">
                <a:latin typeface="Times New Roman" panose="02020603050405020304" pitchFamily="18" charset="0"/>
                <a:ea typeface="Calibri" panose="020F0502020204030204" pitchFamily="34" charset="0"/>
              </a:rPr>
              <a:t>рабочей </a:t>
            </a:r>
            <a:r>
              <a:rPr lang="ru-RU" sz="2800" dirty="0" smtClean="0">
                <a:latin typeface="Times New Roman" panose="02020603050405020304" pitchFamily="18" charset="0"/>
                <a:ea typeface="Calibri" panose="020F0502020204030204" pitchFamily="34" charset="0"/>
              </a:rPr>
              <a:t>области</a:t>
            </a:r>
            <a:endParaRPr lang="ru-RU" sz="2800" dirty="0"/>
          </a:p>
        </p:txBody>
      </p:sp>
      <p:pic>
        <p:nvPicPr>
          <p:cNvPr id="8" name="Объект 2"/>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959600" y="2875205"/>
            <a:ext cx="4778490" cy="3311079"/>
          </a:xfrm>
        </p:spPr>
      </p:pic>
      <p:sp>
        <p:nvSpPr>
          <p:cNvPr id="3" name="Номер слайда 2"/>
          <p:cNvSpPr>
            <a:spLocks noGrp="1"/>
          </p:cNvSpPr>
          <p:nvPr>
            <p:ph type="sldNum" sz="quarter" idx="12"/>
          </p:nvPr>
        </p:nvSpPr>
        <p:spPr/>
        <p:txBody>
          <a:bodyPr/>
          <a:lstStyle/>
          <a:p>
            <a:fld id="{BAF3FE18-2959-4E91-B4F0-6EB362D14BDF}" type="slidenum">
              <a:rPr lang="ru-RU" smtClean="0"/>
              <a:t>10</a:t>
            </a:fld>
            <a:endParaRPr lang="ru-RU"/>
          </a:p>
        </p:txBody>
      </p:sp>
      <p:sp>
        <p:nvSpPr>
          <p:cNvPr id="9" name="TextBox 8">
            <a:extLst>
              <a:ext uri="{FF2B5EF4-FFF2-40B4-BE49-F238E27FC236}">
                <a16:creationId xmlns:a16="http://schemas.microsoft.com/office/drawing/2014/main" id="{C246513C-6994-4543-9014-3E9AEDFB1128}"/>
              </a:ext>
            </a:extLst>
          </p:cNvPr>
          <p:cNvSpPr txBox="1"/>
          <p:nvPr/>
        </p:nvSpPr>
        <p:spPr>
          <a:xfrm>
            <a:off x="7267645" y="6187911"/>
            <a:ext cx="4470445" cy="369332"/>
          </a:xfrm>
          <a:prstGeom prst="rect">
            <a:avLst/>
          </a:prstGeom>
          <a:noFill/>
        </p:spPr>
        <p:txBody>
          <a:bodyPr wrap="square" rtlCol="0">
            <a:spAutoFit/>
          </a:bodyPr>
          <a:lstStyle/>
          <a:p>
            <a:r>
              <a:rPr lang="ru-RU" dirty="0" smtClean="0"/>
              <a:t>Анимация </a:t>
            </a:r>
            <a:r>
              <a:rPr lang="en-US" dirty="0" smtClean="0"/>
              <a:t>2 </a:t>
            </a:r>
            <a:r>
              <a:rPr lang="ru-RU" dirty="0" smtClean="0"/>
              <a:t>—  Процесс теплообмена </a:t>
            </a:r>
            <a:endParaRPr lang="ru-RU" dirty="0"/>
          </a:p>
        </p:txBody>
      </p:sp>
      <mc:AlternateContent xmlns:mc="http://schemas.openxmlformats.org/markup-compatibility/2006">
        <mc:Choice xmlns:a14="http://schemas.microsoft.com/office/drawing/2010/main" Requires="a14">
          <p:sp>
            <p:nvSpPr>
              <p:cNvPr id="10" name="Прямоугольник 9"/>
              <p:cNvSpPr/>
              <p:nvPr/>
            </p:nvSpPr>
            <p:spPr>
              <a:xfrm>
                <a:off x="-4123175" y="-1898754"/>
                <a:ext cx="7037650" cy="13371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sz="3600" i="1" smtClean="0">
                              <a:latin typeface="Cambria Math" panose="02040503050406030204" pitchFamily="18" charset="0"/>
                            </a:rPr>
                          </m:ctrlPr>
                        </m:fPr>
                        <m:num>
                          <m:r>
                            <m:rPr>
                              <m:nor/>
                            </m:rPr>
                            <a:rPr lang="ru-RU" sz="3600" i="0" smtClean="0">
                              <a:latin typeface="Cambria Math" panose="02040503050406030204" pitchFamily="18" charset="0"/>
                            </a:rPr>
                            <m:t>∂</m:t>
                          </m:r>
                          <m:r>
                            <m:rPr>
                              <m:nor/>
                            </m:rPr>
                            <a:rPr lang="ru-RU" sz="3600" i="0">
                              <a:latin typeface="Cambria Math" panose="02040503050406030204" pitchFamily="18" charset="0"/>
                            </a:rPr>
                            <m:t>T</m:t>
                          </m:r>
                        </m:num>
                        <m:den>
                          <m:r>
                            <m:rPr>
                              <m:nor/>
                            </m:rPr>
                            <a:rPr lang="ru-RU" sz="3600" i="0">
                              <a:latin typeface="Cambria Math" panose="02040503050406030204" pitchFamily="18" charset="0"/>
                            </a:rPr>
                            <m:t>∂</m:t>
                          </m:r>
                          <m:r>
                            <m:rPr>
                              <m:nor/>
                            </m:rPr>
                            <a:rPr lang="ru-RU" sz="3600" i="0">
                              <a:latin typeface="Cambria Math" panose="02040503050406030204" pitchFamily="18" charset="0"/>
                            </a:rPr>
                            <m:t>t</m:t>
                          </m:r>
                        </m:den>
                      </m:f>
                      <m:r>
                        <m:rPr>
                          <m:nor/>
                        </m:rPr>
                        <a:rPr lang="ru-RU" sz="3600" i="0">
                          <a:latin typeface="Cambria Math" panose="02040503050406030204" pitchFamily="18" charset="0"/>
                        </a:rPr>
                        <m:t>=</m:t>
                      </m:r>
                      <m:f>
                        <m:fPr>
                          <m:ctrlPr>
                            <a:rPr lang="ru-RU" sz="3600" i="1">
                              <a:latin typeface="Cambria Math" panose="02040503050406030204" pitchFamily="18" charset="0"/>
                            </a:rPr>
                          </m:ctrlPr>
                        </m:fPr>
                        <m:num>
                          <m:r>
                            <m:rPr>
                              <m:nor/>
                            </m:rPr>
                            <a:rPr lang="ru-RU" sz="3600" i="0">
                              <a:latin typeface="Cambria Math" panose="02040503050406030204" pitchFamily="18" charset="0"/>
                            </a:rPr>
                            <m:t>∂</m:t>
                          </m:r>
                        </m:num>
                        <m:den>
                          <m:r>
                            <m:rPr>
                              <m:nor/>
                            </m:rPr>
                            <a:rPr lang="ru-RU" sz="3600" i="0">
                              <a:latin typeface="Cambria Math" panose="02040503050406030204" pitchFamily="18" charset="0"/>
                            </a:rPr>
                            <m:t>∂</m:t>
                          </m:r>
                          <m:r>
                            <m:rPr>
                              <m:nor/>
                            </m:rPr>
                            <a:rPr lang="ru-RU" sz="3600" i="0">
                              <a:latin typeface="Cambria Math" panose="02040503050406030204" pitchFamily="18" charset="0"/>
                            </a:rPr>
                            <m:t>x</m:t>
                          </m:r>
                        </m:den>
                      </m:f>
                      <m:d>
                        <m:dPr>
                          <m:ctrlPr>
                            <a:rPr lang="ru-RU" sz="3600" i="1">
                              <a:latin typeface="Cambria Math" panose="02040503050406030204" pitchFamily="18" charset="0"/>
                            </a:rPr>
                          </m:ctrlPr>
                        </m:dPr>
                        <m:e>
                          <m:r>
                            <m:rPr>
                              <m:nor/>
                            </m:rPr>
                            <a:rPr lang="ru-RU" sz="3600" i="0">
                              <a:latin typeface="Cambria Math" panose="02040503050406030204" pitchFamily="18" charset="0"/>
                            </a:rPr>
                            <m:t>Κ</m:t>
                          </m:r>
                          <m:f>
                            <m:fPr>
                              <m:ctrlPr>
                                <a:rPr lang="ru-RU" sz="3600" i="1">
                                  <a:latin typeface="Cambria Math" panose="02040503050406030204" pitchFamily="18" charset="0"/>
                                </a:rPr>
                              </m:ctrlPr>
                            </m:fPr>
                            <m:num>
                              <m:r>
                                <m:rPr>
                                  <m:nor/>
                                </m:rPr>
                                <a:rPr lang="ru-RU" sz="3600" i="0">
                                  <a:latin typeface="Cambria Math" panose="02040503050406030204" pitchFamily="18" charset="0"/>
                                </a:rPr>
                                <m:t>∂</m:t>
                              </m:r>
                              <m:r>
                                <m:rPr>
                                  <m:nor/>
                                </m:rPr>
                                <a:rPr lang="ru-RU" sz="3600" i="0">
                                  <a:latin typeface="Cambria Math" panose="02040503050406030204" pitchFamily="18" charset="0"/>
                                </a:rPr>
                                <m:t>T</m:t>
                              </m:r>
                            </m:num>
                            <m:den>
                              <m:r>
                                <m:rPr>
                                  <m:nor/>
                                </m:rPr>
                                <a:rPr lang="ru-RU" sz="3600" i="0">
                                  <a:latin typeface="Cambria Math" panose="02040503050406030204" pitchFamily="18" charset="0"/>
                                </a:rPr>
                                <m:t>∂</m:t>
                              </m:r>
                              <m:r>
                                <m:rPr>
                                  <m:nor/>
                                </m:rPr>
                                <a:rPr lang="ru-RU" sz="3600" i="0">
                                  <a:latin typeface="Cambria Math" panose="02040503050406030204" pitchFamily="18" charset="0"/>
                                </a:rPr>
                                <m:t>x</m:t>
                              </m:r>
                            </m:den>
                          </m:f>
                        </m:e>
                      </m:d>
                      <m:r>
                        <m:rPr>
                          <m:nor/>
                        </m:rPr>
                        <a:rPr lang="ru-RU" sz="3600" i="0">
                          <a:latin typeface="Cambria Math" panose="02040503050406030204" pitchFamily="18" charset="0"/>
                        </a:rPr>
                        <m:t>+</m:t>
                      </m:r>
                      <m:r>
                        <m:rPr>
                          <m:nor/>
                        </m:rPr>
                        <a:rPr lang="ru-RU" sz="3600" i="0">
                          <a:latin typeface="Cambria Math" panose="02040503050406030204" pitchFamily="18" charset="0"/>
                        </a:rPr>
                        <m:t>q</m:t>
                      </m:r>
                      <m:d>
                        <m:dPr>
                          <m:ctrlPr>
                            <a:rPr lang="ru-RU" sz="3600" i="1">
                              <a:latin typeface="Cambria Math" panose="02040503050406030204" pitchFamily="18" charset="0"/>
                            </a:rPr>
                          </m:ctrlPr>
                        </m:dPr>
                        <m:e>
                          <m:r>
                            <m:rPr>
                              <m:nor/>
                            </m:rPr>
                            <a:rPr lang="ru-RU" sz="3600" i="0">
                              <a:latin typeface="Cambria Math" panose="02040503050406030204" pitchFamily="18" charset="0"/>
                            </a:rPr>
                            <m:t>t</m:t>
                          </m:r>
                          <m:r>
                            <m:rPr>
                              <m:nor/>
                            </m:rPr>
                            <a:rPr lang="ru-RU" sz="3600" i="0">
                              <a:latin typeface="Cambria Math" panose="02040503050406030204" pitchFamily="18" charset="0"/>
                            </a:rPr>
                            <m:t>,</m:t>
                          </m:r>
                          <m:r>
                            <m:rPr>
                              <m:nor/>
                            </m:rPr>
                            <a:rPr lang="ru-RU" sz="3600" i="0">
                              <a:latin typeface="Cambria Math" panose="02040503050406030204" pitchFamily="18" charset="0"/>
                            </a:rPr>
                            <m:t>x</m:t>
                          </m:r>
                          <m:r>
                            <m:rPr>
                              <m:nor/>
                            </m:rPr>
                            <a:rPr lang="ru-RU" sz="3600" i="0">
                              <a:latin typeface="Cambria Math" panose="02040503050406030204" pitchFamily="18" charset="0"/>
                            </a:rPr>
                            <m:t>,</m:t>
                          </m:r>
                          <m:r>
                            <m:rPr>
                              <m:nor/>
                            </m:rPr>
                            <a:rPr lang="ru-RU" sz="3600" i="0">
                              <a:latin typeface="Cambria Math" panose="02040503050406030204" pitchFamily="18" charset="0"/>
                            </a:rPr>
                            <m:t>T</m:t>
                          </m:r>
                        </m:e>
                      </m:d>
                      <m:r>
                        <m:rPr>
                          <m:nor/>
                        </m:rPr>
                        <a:rPr lang="ru-RU" sz="3600" i="0">
                          <a:latin typeface="Cambria Math" panose="02040503050406030204" pitchFamily="18" charset="0"/>
                        </a:rPr>
                        <m:t> </m:t>
                      </m:r>
                    </m:oMath>
                  </m:oMathPara>
                </a14:m>
                <a:endParaRPr lang="ru-RU" sz="3600" dirty="0"/>
              </a:p>
            </p:txBody>
          </p:sp>
        </mc:Choice>
        <mc:Fallback>
          <p:sp>
            <p:nvSpPr>
              <p:cNvPr id="10" name="Прямоугольник 9"/>
              <p:cNvSpPr>
                <a:spLocks noRot="1" noChangeAspect="1" noMove="1" noResize="1" noEditPoints="1" noAdjustHandles="1" noChangeArrowheads="1" noChangeShapeType="1" noTextEdit="1"/>
              </p:cNvSpPr>
              <p:nvPr/>
            </p:nvSpPr>
            <p:spPr>
              <a:xfrm>
                <a:off x="-4123175" y="-1898754"/>
                <a:ext cx="7037650" cy="1337161"/>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Прямоугольник 10"/>
              <p:cNvSpPr/>
              <p:nvPr/>
            </p:nvSpPr>
            <p:spPr>
              <a:xfrm>
                <a:off x="2739927" y="-1280148"/>
                <a:ext cx="6955701" cy="10287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sz="3200" i="1" smtClean="0">
                              <a:latin typeface="Cambria Math" panose="02040503050406030204" pitchFamily="18" charset="0"/>
                            </a:rPr>
                          </m:ctrlPr>
                        </m:fPr>
                        <m:num>
                          <m:r>
                            <a:rPr lang="ru-RU" sz="3200">
                              <a:latin typeface="Cambria Math" panose="02040503050406030204" pitchFamily="18" charset="0"/>
                            </a:rPr>
                            <m:t>𝜕</m:t>
                          </m:r>
                          <m:r>
                            <a:rPr lang="ru-RU" sz="3200" i="1">
                              <a:latin typeface="Cambria Math" panose="02040503050406030204" pitchFamily="18" charset="0"/>
                            </a:rPr>
                            <m:t>𝑇</m:t>
                          </m:r>
                        </m:num>
                        <m:den>
                          <m:r>
                            <a:rPr lang="ru-RU" sz="3200" i="0">
                              <a:latin typeface="Cambria Math" panose="02040503050406030204" pitchFamily="18" charset="0"/>
                            </a:rPr>
                            <m:t>𝜕</m:t>
                          </m:r>
                          <m:r>
                            <a:rPr lang="ru-RU" sz="3200" i="1">
                              <a:latin typeface="Cambria Math" panose="02040503050406030204" pitchFamily="18" charset="0"/>
                            </a:rPr>
                            <m:t>𝑡</m:t>
                          </m:r>
                        </m:den>
                      </m:f>
                      <m:r>
                        <a:rPr lang="ru-RU" sz="3200" i="0">
                          <a:latin typeface="Cambria Math" panose="02040503050406030204" pitchFamily="18" charset="0"/>
                        </a:rPr>
                        <m:t>=</m:t>
                      </m:r>
                      <m:r>
                        <a:rPr lang="en-US" sz="3200" i="1"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K</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T</m:t>
                      </m:r>
                      <m:r>
                        <a:rPr lang="en-US" sz="3200" b="0" i="0"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T</m:t>
                      </m:r>
                      <m:r>
                        <a:rPr lang="ru-RU" sz="3200">
                          <a:latin typeface="Cambria Math" panose="02040503050406030204" pitchFamily="18" charset="0"/>
                        </a:rPr>
                        <m:t>+</m:t>
                      </m:r>
                      <m:r>
                        <a:rPr lang="ru-RU" sz="3200" i="1">
                          <a:latin typeface="Cambria Math" panose="02040503050406030204" pitchFamily="18" charset="0"/>
                        </a:rPr>
                        <m:t>𝑞</m:t>
                      </m:r>
                      <m:d>
                        <m:dPr>
                          <m:ctrlPr>
                            <a:rPr lang="ru-RU" sz="3200" i="1">
                              <a:latin typeface="Cambria Math" panose="02040503050406030204" pitchFamily="18" charset="0"/>
                            </a:rPr>
                          </m:ctrlPr>
                        </m:dPr>
                        <m:e>
                          <m:r>
                            <a:rPr lang="ru-RU" sz="3200" i="1">
                              <a:latin typeface="Cambria Math" panose="02040503050406030204" pitchFamily="18" charset="0"/>
                            </a:rPr>
                            <m:t>𝑡</m:t>
                          </m:r>
                          <m:r>
                            <a:rPr lang="ru-RU" sz="3200" i="0">
                              <a:latin typeface="Cambria Math" panose="02040503050406030204" pitchFamily="18" charset="0"/>
                            </a:rPr>
                            <m:t>,</m:t>
                          </m:r>
                          <m:r>
                            <a:rPr lang="ru-RU" sz="3200" i="1">
                              <a:latin typeface="Cambria Math" panose="02040503050406030204" pitchFamily="18" charset="0"/>
                            </a:rPr>
                            <m:t>𝑥</m:t>
                          </m:r>
                          <m:r>
                            <a:rPr lang="ru-RU" sz="3200" i="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𝑧</m:t>
                          </m:r>
                          <m:r>
                            <a:rPr lang="ru-RU" sz="3200" b="0" i="1" smtClean="0">
                              <a:latin typeface="Cambria Math" panose="02040503050406030204" pitchFamily="18" charset="0"/>
                            </a:rPr>
                            <m:t>,</m:t>
                          </m:r>
                          <m:r>
                            <a:rPr lang="ru-RU" sz="3200" i="1">
                              <a:latin typeface="Cambria Math" panose="02040503050406030204" pitchFamily="18" charset="0"/>
                            </a:rPr>
                            <m:t>𝑇</m:t>
                          </m:r>
                        </m:e>
                      </m:d>
                      <m:r>
                        <a:rPr lang="ru-RU" sz="3200" i="0">
                          <a:latin typeface="Cambria Math" panose="02040503050406030204" pitchFamily="18" charset="0"/>
                        </a:rPr>
                        <m:t> </m:t>
                      </m:r>
                    </m:oMath>
                  </m:oMathPara>
                </a14:m>
                <a:endParaRPr lang="ru-RU" sz="3200" dirty="0"/>
              </a:p>
            </p:txBody>
          </p:sp>
        </mc:Choice>
        <mc:Fallback>
          <p:sp>
            <p:nvSpPr>
              <p:cNvPr id="11" name="Прямоугольник 10"/>
              <p:cNvSpPr>
                <a:spLocks noRot="1" noChangeAspect="1" noMove="1" noResize="1" noEditPoints="1" noAdjustHandles="1" noChangeArrowheads="1" noChangeShapeType="1" noTextEdit="1"/>
              </p:cNvSpPr>
              <p:nvPr/>
            </p:nvSpPr>
            <p:spPr>
              <a:xfrm>
                <a:off x="2739927" y="-1280148"/>
                <a:ext cx="6955701" cy="1028743"/>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3400865" y="226625"/>
                <a:ext cx="23451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a:fld id="{EEEA8976-8305-4324-8CAE-51BB245A90E6}" type="mathplaceholder">
                        <a:rPr lang="ru-RU" i="1" smtClean="0">
                          <a:latin typeface="Cambria Math" panose="02040503050406030204" pitchFamily="18" charset="0"/>
                        </a:rPr>
                        <a:t>Место для уравнения.</a:t>
                      </a:fld>
                    </m:oMath>
                  </m:oMathPara>
                </a14:m>
                <a:endParaRPr lang="ru-RU" dirty="0"/>
              </a:p>
            </p:txBody>
          </p:sp>
        </mc:Choice>
        <mc:Fallback>
          <p:sp>
            <p:nvSpPr>
              <p:cNvPr id="4" name="TextBox 3"/>
              <p:cNvSpPr txBox="1">
                <a:spLocks noRot="1" noChangeAspect="1" noMove="1" noResize="1" noEditPoints="1" noAdjustHandles="1" noChangeArrowheads="1" noChangeShapeType="1" noTextEdit="1"/>
              </p:cNvSpPr>
              <p:nvPr/>
            </p:nvSpPr>
            <p:spPr>
              <a:xfrm>
                <a:off x="-3400865" y="226625"/>
                <a:ext cx="2345194" cy="276999"/>
              </a:xfrm>
              <a:prstGeom prst="rect">
                <a:avLst/>
              </a:prstGeom>
              <a:blipFill>
                <a:blip r:embed="rId7"/>
                <a:stretch>
                  <a:fillRect l="-1818" r="-2338" b="-23913"/>
                </a:stretch>
              </a:blipFill>
            </p:spPr>
            <p:txBody>
              <a:bodyPr/>
              <a:lstStyle/>
              <a:p>
                <a:r>
                  <a:rPr lang="ru-RU">
                    <a:noFill/>
                  </a:rPr>
                  <a:t> </a:t>
                </a:r>
              </a:p>
            </p:txBody>
          </p:sp>
        </mc:Fallback>
      </mc:AlternateContent>
    </p:spTree>
    <p:extLst>
      <p:ext uri="{BB962C8B-B14F-4D97-AF65-F5344CB8AC3E}">
        <p14:creationId xmlns:p14="http://schemas.microsoft.com/office/powerpoint/2010/main" val="15289984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30372"/>
            <a:ext cx="10515600" cy="1325563"/>
          </a:xfrm>
        </p:spPr>
        <p:txBody>
          <a:bodyPr/>
          <a:lstStyle/>
          <a:p>
            <a:r>
              <a:rPr lang="ru-RU" dirty="0" smtClean="0"/>
              <a:t>Сценарий использования </a:t>
            </a:r>
            <a:r>
              <a:rPr lang="en-US" dirty="0" err="1" smtClean="0"/>
              <a:t>CoRSaD</a:t>
            </a:r>
            <a:endParaRPr lang="ru-RU" dirty="0"/>
          </a:p>
        </p:txBody>
      </p:sp>
      <p:pic>
        <p:nvPicPr>
          <p:cNvPr id="4" name="Объект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07194" y="1263834"/>
            <a:ext cx="6217757" cy="4967565"/>
          </a:xfrm>
        </p:spPr>
      </p:pic>
      <p:sp>
        <p:nvSpPr>
          <p:cNvPr id="3" name="Номер слайда 2"/>
          <p:cNvSpPr>
            <a:spLocks noGrp="1"/>
          </p:cNvSpPr>
          <p:nvPr>
            <p:ph type="sldNum" sz="quarter" idx="12"/>
          </p:nvPr>
        </p:nvSpPr>
        <p:spPr/>
        <p:txBody>
          <a:bodyPr/>
          <a:lstStyle/>
          <a:p>
            <a:fld id="{BAF3FE18-2959-4E91-B4F0-6EB362D14BDF}" type="slidenum">
              <a:rPr lang="ru-RU" smtClean="0"/>
              <a:t>11</a:t>
            </a:fld>
            <a:endParaRPr lang="ru-RU"/>
          </a:p>
        </p:txBody>
      </p:sp>
      <p:sp>
        <p:nvSpPr>
          <p:cNvPr id="5" name="Прямоугольник 4"/>
          <p:cNvSpPr/>
          <p:nvPr/>
        </p:nvSpPr>
        <p:spPr>
          <a:xfrm>
            <a:off x="1561717" y="6231399"/>
            <a:ext cx="4829271" cy="369332"/>
          </a:xfrm>
          <a:prstGeom prst="rect">
            <a:avLst/>
          </a:prstGeom>
        </p:spPr>
        <p:txBody>
          <a:bodyPr wrap="none">
            <a:spAutoFit/>
          </a:bodyPr>
          <a:lstStyle/>
          <a:p>
            <a:r>
              <a:rPr lang="ru-RU" dirty="0"/>
              <a:t>Анимация </a:t>
            </a:r>
            <a:r>
              <a:rPr lang="ru-RU" dirty="0" smtClean="0"/>
              <a:t>3</a:t>
            </a:r>
            <a:r>
              <a:rPr lang="en-US" dirty="0" smtClean="0"/>
              <a:t> </a:t>
            </a:r>
            <a:r>
              <a:rPr lang="ru-RU" dirty="0"/>
              <a:t>—  </a:t>
            </a:r>
            <a:r>
              <a:rPr lang="ru-RU" dirty="0" smtClean="0"/>
              <a:t>Пример использования </a:t>
            </a:r>
            <a:r>
              <a:rPr lang="en-US" dirty="0" err="1" smtClean="0"/>
              <a:t>CoRSaD</a:t>
            </a:r>
            <a:endParaRPr lang="ru-RU" dirty="0"/>
          </a:p>
        </p:txBody>
      </p:sp>
      <p:sp>
        <p:nvSpPr>
          <p:cNvPr id="7" name="Прямоугольник 6"/>
          <p:cNvSpPr/>
          <p:nvPr/>
        </p:nvSpPr>
        <p:spPr>
          <a:xfrm>
            <a:off x="6950881" y="2185507"/>
            <a:ext cx="5125616" cy="3416320"/>
          </a:xfrm>
          <a:prstGeom prst="rect">
            <a:avLst/>
          </a:prstGeom>
        </p:spPr>
        <p:txBody>
          <a:bodyPr wrap="square">
            <a:spAutoFit/>
          </a:bodyPr>
          <a:lstStyle/>
          <a:p>
            <a:pPr marL="342900" indent="-342900">
              <a:buFont typeface="+mj-lt"/>
              <a:buAutoNum type="arabicPeriod"/>
            </a:pPr>
            <a:r>
              <a:rPr lang="ru-RU" sz="2400" dirty="0" smtClean="0"/>
              <a:t>Импортируем модель</a:t>
            </a:r>
            <a:r>
              <a:rPr lang="en-US" sz="2400" dirty="0" smtClean="0"/>
              <a:t>;</a:t>
            </a:r>
            <a:endParaRPr lang="ru-RU" sz="2400" dirty="0" smtClean="0"/>
          </a:p>
          <a:p>
            <a:pPr marL="342900" indent="-342900">
              <a:buFont typeface="+mj-lt"/>
              <a:buAutoNum type="arabicPeriod"/>
            </a:pPr>
            <a:r>
              <a:rPr lang="ru-RU" sz="2400" dirty="0" smtClean="0"/>
              <a:t>Вводим параметры изготовления модели</a:t>
            </a:r>
            <a:r>
              <a:rPr lang="ru-RU" sz="2400" dirty="0"/>
              <a:t> </a:t>
            </a:r>
            <a:r>
              <a:rPr lang="ru-RU" sz="2400" dirty="0" smtClean="0"/>
              <a:t>и скорость прорисовки</a:t>
            </a:r>
            <a:r>
              <a:rPr lang="en-US" sz="2400" dirty="0" smtClean="0"/>
              <a:t>;</a:t>
            </a:r>
            <a:endParaRPr lang="ru-RU" sz="2400" dirty="0" smtClean="0"/>
          </a:p>
          <a:p>
            <a:pPr marL="342900" indent="-342900">
              <a:buFont typeface="+mj-lt"/>
              <a:buAutoNum type="arabicPeriod"/>
            </a:pPr>
            <a:r>
              <a:rPr lang="ru-RU" sz="2400" dirty="0" smtClean="0"/>
              <a:t>Начинаем расчет</a:t>
            </a:r>
            <a:r>
              <a:rPr lang="en-US" sz="2400" dirty="0" smtClean="0"/>
              <a:t>;</a:t>
            </a:r>
            <a:r>
              <a:rPr lang="ru-RU" sz="2400" dirty="0" smtClean="0"/>
              <a:t> </a:t>
            </a:r>
          </a:p>
          <a:p>
            <a:pPr marL="342900" indent="-342900">
              <a:buFont typeface="+mj-lt"/>
              <a:buAutoNum type="arabicPeriod"/>
            </a:pPr>
            <a:r>
              <a:rPr lang="ru-RU" sz="2400" dirty="0" smtClean="0"/>
              <a:t>Дожидаемся конечных результатов вычисления</a:t>
            </a:r>
            <a:r>
              <a:rPr lang="en-US" sz="2400" dirty="0" smtClean="0"/>
              <a:t>;</a:t>
            </a:r>
            <a:endParaRPr lang="ru-RU" sz="2400" dirty="0" smtClean="0"/>
          </a:p>
          <a:p>
            <a:pPr marL="342900" indent="-342900">
              <a:buFont typeface="+mj-lt"/>
              <a:buAutoNum type="arabicPeriod"/>
            </a:pPr>
            <a:r>
              <a:rPr lang="ru-RU" sz="2400" dirty="0" smtClean="0"/>
              <a:t>Анализируем полученные результаты</a:t>
            </a:r>
            <a:r>
              <a:rPr lang="en-US" sz="2400" dirty="0" smtClean="0"/>
              <a:t>;</a:t>
            </a:r>
            <a:endParaRPr lang="ru-RU" sz="2400" dirty="0" smtClean="0"/>
          </a:p>
          <a:p>
            <a:pPr marL="342900" indent="-342900">
              <a:buFont typeface="+mj-lt"/>
              <a:buAutoNum type="arabicPeriod"/>
            </a:pPr>
            <a:r>
              <a:rPr lang="ru-RU" sz="2400" dirty="0" smtClean="0"/>
              <a:t>Экспортируем данные расчета</a:t>
            </a:r>
            <a:r>
              <a:rPr lang="en-US" sz="2400" dirty="0" smtClean="0"/>
              <a:t>.</a:t>
            </a:r>
            <a:r>
              <a:rPr lang="ru-RU" sz="2400" dirty="0" smtClean="0"/>
              <a:t> </a:t>
            </a:r>
            <a:endParaRPr lang="ru-RU" sz="2400" dirty="0"/>
          </a:p>
        </p:txBody>
      </p:sp>
    </p:spTree>
    <p:extLst>
      <p:ext uri="{BB962C8B-B14F-4D97-AF65-F5344CB8AC3E}">
        <p14:creationId xmlns:p14="http://schemas.microsoft.com/office/powerpoint/2010/main" val="42868365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Оптимизация </a:t>
            </a:r>
            <a:endParaRPr lang="ru-RU" dirty="0"/>
          </a:p>
        </p:txBody>
      </p:sp>
      <p:pic>
        <p:nvPicPr>
          <p:cNvPr id="5" name="Объект 4" descr="D:\Изображения\Скриншоты\Скриншот 12-06-2021 024105.jpg"/>
          <p:cNvPicPr>
            <a:picLocks noGrp="1"/>
          </p:cNvPicPr>
          <p:nvPr>
            <p:ph sz="half" idx="1"/>
          </p:nvPr>
        </p:nvPicPr>
        <p:blipFill rotWithShape="1">
          <a:blip r:embed="rId3" cstate="print">
            <a:extLst>
              <a:ext uri="{28A0092B-C50C-407E-A947-70E740481C1C}">
                <a14:useLocalDpi xmlns:a14="http://schemas.microsoft.com/office/drawing/2010/main" val="0"/>
              </a:ext>
            </a:extLst>
          </a:blip>
          <a:srcRect l="3166"/>
          <a:stretch/>
        </p:blipFill>
        <p:spPr bwMode="auto">
          <a:xfrm>
            <a:off x="149800" y="1630486"/>
            <a:ext cx="3593486" cy="30687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0" name="Рисунок 9" descr="D:\Изображения\Скриншоты\Скриншот 12-06-2021 02440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9698" y="1665819"/>
            <a:ext cx="3825004" cy="29239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Рисунок 11" descr="D:\Изображения\Скриншоты\photo_2021-06-11_14-43-10.jpg"/>
          <p:cNvPicPr/>
          <p:nvPr/>
        </p:nvPicPr>
        <p:blipFill rotWithShape="1">
          <a:blip r:embed="rId5">
            <a:extLst>
              <a:ext uri="{28A0092B-C50C-407E-A947-70E740481C1C}">
                <a14:useLocalDpi xmlns:a14="http://schemas.microsoft.com/office/drawing/2010/main" val="0"/>
              </a:ext>
            </a:extLst>
          </a:blip>
          <a:srcRect l="50092" t="2204" r="-2328" b="12288"/>
          <a:stretch/>
        </p:blipFill>
        <p:spPr bwMode="auto">
          <a:xfrm>
            <a:off x="4044512" y="1904135"/>
            <a:ext cx="3774364" cy="2729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3" name="Номер слайда 2"/>
          <p:cNvSpPr>
            <a:spLocks noGrp="1"/>
          </p:cNvSpPr>
          <p:nvPr>
            <p:ph type="sldNum" sz="quarter" idx="12"/>
          </p:nvPr>
        </p:nvSpPr>
        <p:spPr/>
        <p:txBody>
          <a:bodyPr/>
          <a:lstStyle/>
          <a:p>
            <a:fld id="{BAF3FE18-2959-4E91-B4F0-6EB362D14BDF}" type="slidenum">
              <a:rPr lang="ru-RU" smtClean="0"/>
              <a:t>12</a:t>
            </a:fld>
            <a:endParaRPr lang="ru-RU"/>
          </a:p>
        </p:txBody>
      </p:sp>
      <p:sp>
        <p:nvSpPr>
          <p:cNvPr id="7" name="TextBox 6">
            <a:extLst>
              <a:ext uri="{FF2B5EF4-FFF2-40B4-BE49-F238E27FC236}">
                <a16:creationId xmlns:a16="http://schemas.microsoft.com/office/drawing/2014/main" id="{601024D5-8A62-4AE2-8483-D46AF0C714D3}"/>
              </a:ext>
            </a:extLst>
          </p:cNvPr>
          <p:cNvSpPr txBox="1"/>
          <p:nvPr/>
        </p:nvSpPr>
        <p:spPr>
          <a:xfrm>
            <a:off x="-59104" y="4847340"/>
            <a:ext cx="3863766" cy="923330"/>
          </a:xfrm>
          <a:prstGeom prst="rect">
            <a:avLst/>
          </a:prstGeom>
          <a:noFill/>
        </p:spPr>
        <p:txBody>
          <a:bodyPr wrap="square" rtlCol="0">
            <a:spAutoFit/>
          </a:bodyPr>
          <a:lstStyle/>
          <a:p>
            <a:pPr algn="ctr"/>
            <a:r>
              <a:rPr lang="ru-RU" dirty="0"/>
              <a:t>Рисунок 9</a:t>
            </a:r>
            <a:r>
              <a:rPr lang="ru-RU" dirty="0" smtClean="0"/>
              <a:t> </a:t>
            </a:r>
            <a:r>
              <a:rPr lang="ru-RU" dirty="0"/>
              <a:t>—  </a:t>
            </a:r>
            <a:r>
              <a:rPr lang="ru-RU" dirty="0" smtClean="0"/>
              <a:t>Распределение нагрузок на логические процессоры  </a:t>
            </a:r>
            <a:r>
              <a:rPr lang="en-US" dirty="0" smtClean="0"/>
              <a:t>CPU</a:t>
            </a:r>
            <a:r>
              <a:rPr lang="ru-RU" dirty="0" smtClean="0"/>
              <a:t> до оптимизации </a:t>
            </a:r>
            <a:endParaRPr lang="ru-RU" dirty="0"/>
          </a:p>
        </p:txBody>
      </p:sp>
      <p:sp>
        <p:nvSpPr>
          <p:cNvPr id="8" name="TextBox 7">
            <a:extLst>
              <a:ext uri="{FF2B5EF4-FFF2-40B4-BE49-F238E27FC236}">
                <a16:creationId xmlns:a16="http://schemas.microsoft.com/office/drawing/2014/main" id="{601024D5-8A62-4AE2-8483-D46AF0C714D3}"/>
              </a:ext>
            </a:extLst>
          </p:cNvPr>
          <p:cNvSpPr txBox="1"/>
          <p:nvPr/>
        </p:nvSpPr>
        <p:spPr>
          <a:xfrm>
            <a:off x="3927414" y="4843547"/>
            <a:ext cx="3863766" cy="1200329"/>
          </a:xfrm>
          <a:prstGeom prst="rect">
            <a:avLst/>
          </a:prstGeom>
          <a:noFill/>
        </p:spPr>
        <p:txBody>
          <a:bodyPr wrap="square" rtlCol="0">
            <a:spAutoFit/>
          </a:bodyPr>
          <a:lstStyle/>
          <a:p>
            <a:pPr algn="ctr"/>
            <a:r>
              <a:rPr lang="ru-RU" dirty="0"/>
              <a:t>Рисунок </a:t>
            </a:r>
            <a:r>
              <a:rPr lang="ru-RU" dirty="0" smtClean="0"/>
              <a:t>10 </a:t>
            </a:r>
            <a:r>
              <a:rPr lang="ru-RU" dirty="0"/>
              <a:t>—  </a:t>
            </a:r>
            <a:r>
              <a:rPr lang="ru-RU" dirty="0" smtClean="0"/>
              <a:t>Распределение нагрузок на логические процессоры  </a:t>
            </a:r>
            <a:r>
              <a:rPr lang="en-US" dirty="0" smtClean="0"/>
              <a:t>CPU</a:t>
            </a:r>
            <a:r>
              <a:rPr lang="ru-RU" dirty="0" smtClean="0"/>
              <a:t> после оптимизации (Двухпроцессорный компьютер)</a:t>
            </a:r>
            <a:endParaRPr lang="ru-RU" dirty="0"/>
          </a:p>
        </p:txBody>
      </p:sp>
      <p:sp>
        <p:nvSpPr>
          <p:cNvPr id="9" name="TextBox 8">
            <a:extLst>
              <a:ext uri="{FF2B5EF4-FFF2-40B4-BE49-F238E27FC236}">
                <a16:creationId xmlns:a16="http://schemas.microsoft.com/office/drawing/2014/main" id="{601024D5-8A62-4AE2-8483-D46AF0C714D3}"/>
              </a:ext>
            </a:extLst>
          </p:cNvPr>
          <p:cNvSpPr txBox="1"/>
          <p:nvPr/>
        </p:nvSpPr>
        <p:spPr>
          <a:xfrm>
            <a:off x="7913932" y="4823892"/>
            <a:ext cx="3863766" cy="923330"/>
          </a:xfrm>
          <a:prstGeom prst="rect">
            <a:avLst/>
          </a:prstGeom>
          <a:noFill/>
        </p:spPr>
        <p:txBody>
          <a:bodyPr wrap="square" rtlCol="0">
            <a:spAutoFit/>
          </a:bodyPr>
          <a:lstStyle/>
          <a:p>
            <a:pPr algn="ctr"/>
            <a:r>
              <a:rPr lang="ru-RU" dirty="0"/>
              <a:t>Рисунок </a:t>
            </a:r>
            <a:r>
              <a:rPr lang="ru-RU" dirty="0" smtClean="0"/>
              <a:t>11 </a:t>
            </a:r>
            <a:r>
              <a:rPr lang="ru-RU" dirty="0"/>
              <a:t>—  </a:t>
            </a:r>
            <a:r>
              <a:rPr lang="ru-RU" dirty="0" smtClean="0"/>
              <a:t>Распределение нагрузок на логические процессоры  </a:t>
            </a:r>
            <a:r>
              <a:rPr lang="en-US" dirty="0" smtClean="0"/>
              <a:t>CPU</a:t>
            </a:r>
            <a:r>
              <a:rPr lang="ru-RU" dirty="0" smtClean="0"/>
              <a:t> после оптимизации </a:t>
            </a:r>
            <a:endParaRPr lang="ru-RU" dirty="0"/>
          </a:p>
        </p:txBody>
      </p:sp>
    </p:spTree>
    <p:extLst>
      <p:ext uri="{BB962C8B-B14F-4D97-AF65-F5344CB8AC3E}">
        <p14:creationId xmlns:p14="http://schemas.microsoft.com/office/powerpoint/2010/main" val="741757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Результаты</a:t>
            </a:r>
            <a:endParaRPr lang="ru-RU" dirty="0"/>
          </a:p>
        </p:txBody>
      </p:sp>
      <p:pic>
        <p:nvPicPr>
          <p:cNvPr id="5" name="Объект 4" descr="https://sun9-34.userapi.com/impg/uogqtjrfqiDxAChZqiGxTCqNdL9LOL41HTz5Pg/ZBRnglXahWQ.jpg?size=1280x827&amp;quality=96&amp;sign=dbed724b6a1e87629f1e73f0c69851c7&amp;type=album"/>
          <p:cNvPicPr>
            <a:picLocks noGr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33362" y="1539331"/>
            <a:ext cx="6019800" cy="4135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Объект 6"/>
          <p:cNvPicPr>
            <a:picLocks noGrp="1"/>
          </p:cNvPicPr>
          <p:nvPr>
            <p:ph sz="half" idx="2"/>
          </p:nvPr>
        </p:nvPicPr>
        <p:blipFill>
          <a:blip r:embed="rId4"/>
          <a:stretch>
            <a:fillRect/>
          </a:stretch>
        </p:blipFill>
        <p:spPr>
          <a:xfrm>
            <a:off x="6548709" y="1539331"/>
            <a:ext cx="5409929" cy="4135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Номер слайда 2"/>
          <p:cNvSpPr>
            <a:spLocks noGrp="1"/>
          </p:cNvSpPr>
          <p:nvPr>
            <p:ph type="sldNum" sz="quarter" idx="12"/>
          </p:nvPr>
        </p:nvSpPr>
        <p:spPr/>
        <p:txBody>
          <a:bodyPr/>
          <a:lstStyle/>
          <a:p>
            <a:fld id="{BAF3FE18-2959-4E91-B4F0-6EB362D14BDF}" type="slidenum">
              <a:rPr lang="ru-RU" smtClean="0"/>
              <a:t>13</a:t>
            </a:fld>
            <a:endParaRPr lang="ru-RU"/>
          </a:p>
        </p:txBody>
      </p:sp>
      <p:sp>
        <p:nvSpPr>
          <p:cNvPr id="6" name="TextBox 5">
            <a:extLst>
              <a:ext uri="{FF2B5EF4-FFF2-40B4-BE49-F238E27FC236}">
                <a16:creationId xmlns:a16="http://schemas.microsoft.com/office/drawing/2014/main" id="{601024D5-8A62-4AE2-8483-D46AF0C714D3}"/>
              </a:ext>
            </a:extLst>
          </p:cNvPr>
          <p:cNvSpPr txBox="1"/>
          <p:nvPr/>
        </p:nvSpPr>
        <p:spPr>
          <a:xfrm>
            <a:off x="1213089" y="5756185"/>
            <a:ext cx="3863766" cy="923330"/>
          </a:xfrm>
          <a:prstGeom prst="rect">
            <a:avLst/>
          </a:prstGeom>
          <a:noFill/>
        </p:spPr>
        <p:txBody>
          <a:bodyPr wrap="square" rtlCol="0">
            <a:spAutoFit/>
          </a:bodyPr>
          <a:lstStyle/>
          <a:p>
            <a:pPr algn="ctr"/>
            <a:r>
              <a:rPr lang="ru-RU" dirty="0"/>
              <a:t>Рисунок 12 —  Визуальное представление</a:t>
            </a:r>
            <a:r>
              <a:rPr lang="en-US" dirty="0"/>
              <a:t> </a:t>
            </a:r>
            <a:r>
              <a:rPr lang="ru-RU" dirty="0"/>
              <a:t>результатов расчета </a:t>
            </a:r>
            <a:r>
              <a:rPr lang="ru-RU" dirty="0" smtClean="0"/>
              <a:t>программного комплекса </a:t>
            </a:r>
            <a:r>
              <a:rPr lang="en-US" dirty="0" err="1" smtClean="0"/>
              <a:t>Ansys</a:t>
            </a:r>
            <a:r>
              <a:rPr lang="en-US" dirty="0" smtClean="0"/>
              <a:t> </a:t>
            </a:r>
            <a:endParaRPr lang="ru-RU" dirty="0"/>
          </a:p>
        </p:txBody>
      </p:sp>
      <p:sp>
        <p:nvSpPr>
          <p:cNvPr id="8" name="TextBox 7">
            <a:extLst>
              <a:ext uri="{FF2B5EF4-FFF2-40B4-BE49-F238E27FC236}">
                <a16:creationId xmlns:a16="http://schemas.microsoft.com/office/drawing/2014/main" id="{601024D5-8A62-4AE2-8483-D46AF0C714D3}"/>
              </a:ext>
            </a:extLst>
          </p:cNvPr>
          <p:cNvSpPr txBox="1"/>
          <p:nvPr/>
        </p:nvSpPr>
        <p:spPr>
          <a:xfrm>
            <a:off x="7248130" y="5711417"/>
            <a:ext cx="3863766" cy="923330"/>
          </a:xfrm>
          <a:prstGeom prst="rect">
            <a:avLst/>
          </a:prstGeom>
          <a:noFill/>
        </p:spPr>
        <p:txBody>
          <a:bodyPr wrap="square" rtlCol="0">
            <a:spAutoFit/>
          </a:bodyPr>
          <a:lstStyle/>
          <a:p>
            <a:pPr algn="ctr"/>
            <a:r>
              <a:rPr lang="ru-RU" dirty="0"/>
              <a:t>Рисунок </a:t>
            </a:r>
            <a:r>
              <a:rPr lang="ru-RU" dirty="0" smtClean="0"/>
              <a:t>13 </a:t>
            </a:r>
            <a:r>
              <a:rPr lang="ru-RU" dirty="0"/>
              <a:t>— </a:t>
            </a:r>
            <a:r>
              <a:rPr lang="ru-RU" dirty="0" smtClean="0"/>
              <a:t> Визуальное представление</a:t>
            </a:r>
            <a:r>
              <a:rPr lang="en-US" dirty="0" smtClean="0"/>
              <a:t> </a:t>
            </a:r>
            <a:r>
              <a:rPr lang="ru-RU" dirty="0" smtClean="0"/>
              <a:t>результатов расчета программного комплекса </a:t>
            </a:r>
            <a:r>
              <a:rPr lang="en-US" dirty="0" err="1" smtClean="0"/>
              <a:t>CoRSaD</a:t>
            </a:r>
            <a:endParaRPr lang="ru-RU" dirty="0"/>
          </a:p>
        </p:txBody>
      </p:sp>
    </p:spTree>
    <p:extLst>
      <p:ext uri="{BB962C8B-B14F-4D97-AF65-F5344CB8AC3E}">
        <p14:creationId xmlns:p14="http://schemas.microsoft.com/office/powerpoint/2010/main" val="2972519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Заключение </a:t>
            </a:r>
          </a:p>
        </p:txBody>
      </p:sp>
      <p:sp>
        <p:nvSpPr>
          <p:cNvPr id="3" name="Объект 2"/>
          <p:cNvSpPr>
            <a:spLocks noGrp="1"/>
          </p:cNvSpPr>
          <p:nvPr>
            <p:ph sz="half" idx="1"/>
          </p:nvPr>
        </p:nvSpPr>
        <p:spPr>
          <a:xfrm>
            <a:off x="838200" y="1989255"/>
            <a:ext cx="11161295" cy="4351338"/>
          </a:xfrm>
        </p:spPr>
        <p:txBody>
          <a:bodyPr>
            <a:normAutofit/>
          </a:bodyPr>
          <a:lstStyle/>
          <a:p>
            <a:pPr lvl="0"/>
            <a:r>
              <a:rPr lang="ru-RU" sz="3200" dirty="0"/>
              <a:t>Создана модель информационной системы программного комплекса для расчета остаточного напряжения и деформаций металлоконструкций </a:t>
            </a:r>
            <a:endParaRPr lang="en-US" sz="3200" dirty="0" smtClean="0"/>
          </a:p>
          <a:p>
            <a:pPr lvl="0"/>
            <a:r>
              <a:rPr lang="ru-RU" sz="3200" dirty="0" smtClean="0"/>
              <a:t>Реализован программный комплекс для расчета остаточных напряжений и деформаций металлоконструкций, произведенных с использованием технологии селективной лазерной плавки </a:t>
            </a:r>
            <a:endParaRPr lang="en-US" sz="3200" dirty="0"/>
          </a:p>
        </p:txBody>
      </p:sp>
    </p:spTree>
    <p:extLst>
      <p:ext uri="{BB962C8B-B14F-4D97-AF65-F5344CB8AC3E}">
        <p14:creationId xmlns:p14="http://schemas.microsoft.com/office/powerpoint/2010/main" val="1381420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Далее идут скрытые </a:t>
            </a:r>
            <a:r>
              <a:rPr lang="ru-RU" dirty="0" smtClean="0"/>
              <a:t>слайды</a:t>
            </a:r>
            <a:endParaRPr lang="ru-RU" dirty="0"/>
          </a:p>
        </p:txBody>
      </p:sp>
      <p:sp>
        <p:nvSpPr>
          <p:cNvPr id="3" name="Объект 2"/>
          <p:cNvSpPr>
            <a:spLocks noGrp="1"/>
          </p:cNvSpPr>
          <p:nvPr>
            <p:ph sz="half" idx="1"/>
          </p:nvPr>
        </p:nvSpPr>
        <p:spPr/>
        <p:txBody>
          <a:bodyPr/>
          <a:lstStyle/>
          <a:p>
            <a:endParaRPr lang="ru-RU"/>
          </a:p>
        </p:txBody>
      </p:sp>
      <p:sp>
        <p:nvSpPr>
          <p:cNvPr id="4" name="Объект 3"/>
          <p:cNvSpPr>
            <a:spLocks noGrp="1"/>
          </p:cNvSpPr>
          <p:nvPr>
            <p:ph sz="half" idx="2"/>
          </p:nvPr>
        </p:nvSpPr>
        <p:spPr/>
        <p:txBody>
          <a:bodyPr/>
          <a:lstStyle/>
          <a:p>
            <a:endParaRPr lang="ru-RU" dirty="0"/>
          </a:p>
        </p:txBody>
      </p:sp>
      <p:sp>
        <p:nvSpPr>
          <p:cNvPr id="5" name="Номер слайда 4"/>
          <p:cNvSpPr>
            <a:spLocks noGrp="1"/>
          </p:cNvSpPr>
          <p:nvPr>
            <p:ph type="sldNum" sz="quarter" idx="12"/>
          </p:nvPr>
        </p:nvSpPr>
        <p:spPr/>
        <p:txBody>
          <a:bodyPr/>
          <a:lstStyle/>
          <a:p>
            <a:fld id="{BAF3FE18-2959-4E91-B4F0-6EB362D14BDF}" type="slidenum">
              <a:rPr lang="ru-RU" smtClean="0"/>
              <a:t>15</a:t>
            </a:fld>
            <a:endParaRPr lang="ru-RU"/>
          </a:p>
        </p:txBody>
      </p:sp>
    </p:spTree>
    <p:extLst>
      <p:ext uri="{BB962C8B-B14F-4D97-AF65-F5344CB8AC3E}">
        <p14:creationId xmlns:p14="http://schemas.microsoft.com/office/powerpoint/2010/main" val="3051718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221DFE-BE52-497F-AC60-081EC72FDDDF}"/>
              </a:ext>
            </a:extLst>
          </p:cNvPr>
          <p:cNvSpPr>
            <a:spLocks noGrp="1"/>
          </p:cNvSpPr>
          <p:nvPr>
            <p:ph type="title"/>
          </p:nvPr>
        </p:nvSpPr>
        <p:spPr>
          <a:xfrm>
            <a:off x="838200" y="-119784"/>
            <a:ext cx="10515600" cy="1325563"/>
          </a:xfrm>
        </p:spPr>
        <p:txBody>
          <a:bodyPr/>
          <a:lstStyle/>
          <a:p>
            <a:r>
              <a:rPr lang="ru-RU" dirty="0"/>
              <a:t>Диаграмма </a:t>
            </a:r>
            <a:r>
              <a:rPr lang="en-US" dirty="0"/>
              <a:t>IDEF0</a:t>
            </a:r>
            <a:endParaRPr lang="ru-RU" dirty="0"/>
          </a:p>
        </p:txBody>
      </p:sp>
      <p:sp>
        <p:nvSpPr>
          <p:cNvPr id="5" name="Номер слайда 4">
            <a:extLst>
              <a:ext uri="{FF2B5EF4-FFF2-40B4-BE49-F238E27FC236}">
                <a16:creationId xmlns:a16="http://schemas.microsoft.com/office/drawing/2014/main" id="{A57DBBA1-7609-4538-9021-513FBB331DA7}"/>
              </a:ext>
            </a:extLst>
          </p:cNvPr>
          <p:cNvSpPr>
            <a:spLocks noGrp="1"/>
          </p:cNvSpPr>
          <p:nvPr>
            <p:ph type="sldNum" sz="quarter" idx="12"/>
          </p:nvPr>
        </p:nvSpPr>
        <p:spPr/>
        <p:txBody>
          <a:bodyPr/>
          <a:lstStyle/>
          <a:p>
            <a:fld id="{3DC6AF37-0E09-4BD6-901A-EC7BC98F7540}" type="slidenum">
              <a:rPr lang="ru-RU" smtClean="0"/>
              <a:t>16</a:t>
            </a:fld>
            <a:endParaRPr lang="ru-RU"/>
          </a:p>
        </p:txBody>
      </p:sp>
      <p:pic>
        <p:nvPicPr>
          <p:cNvPr id="6" name="Рисунок 5">
            <a:extLst>
              <a:ext uri="{FF2B5EF4-FFF2-40B4-BE49-F238E27FC236}">
                <a16:creationId xmlns:a16="http://schemas.microsoft.com/office/drawing/2014/main" id="{0F27B762-42C0-4195-9708-A5BCA5ECA925}"/>
              </a:ext>
            </a:extLst>
          </p:cNvPr>
          <p:cNvPicPr/>
          <p:nvPr/>
        </p:nvPicPr>
        <p:blipFill>
          <a:blip r:embed="rId2"/>
          <a:stretch>
            <a:fillRect/>
          </a:stretch>
        </p:blipFill>
        <p:spPr>
          <a:xfrm>
            <a:off x="1773381" y="894773"/>
            <a:ext cx="9019309" cy="5521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C246513C-6994-4543-9014-3E9AEDFB1128}"/>
              </a:ext>
            </a:extLst>
          </p:cNvPr>
          <p:cNvSpPr txBox="1"/>
          <p:nvPr/>
        </p:nvSpPr>
        <p:spPr>
          <a:xfrm>
            <a:off x="4527118" y="6418612"/>
            <a:ext cx="3822700" cy="369332"/>
          </a:xfrm>
          <a:prstGeom prst="rect">
            <a:avLst/>
          </a:prstGeom>
          <a:noFill/>
        </p:spPr>
        <p:txBody>
          <a:bodyPr wrap="square" rtlCol="0">
            <a:spAutoFit/>
          </a:bodyPr>
          <a:lstStyle/>
          <a:p>
            <a:r>
              <a:rPr lang="ru-RU" dirty="0"/>
              <a:t>Рисунок </a:t>
            </a:r>
            <a:r>
              <a:rPr lang="en-US" dirty="0"/>
              <a:t>2</a:t>
            </a:r>
            <a:r>
              <a:rPr lang="ru-RU" dirty="0"/>
              <a:t> —  Диаграмма </a:t>
            </a:r>
            <a:r>
              <a:rPr lang="en-US" dirty="0"/>
              <a:t>IDEF0</a:t>
            </a:r>
            <a:r>
              <a:rPr lang="ru-RU" dirty="0"/>
              <a:t> </a:t>
            </a:r>
          </a:p>
        </p:txBody>
      </p:sp>
    </p:spTree>
    <p:extLst>
      <p:ext uri="{BB962C8B-B14F-4D97-AF65-F5344CB8AC3E}">
        <p14:creationId xmlns:p14="http://schemas.microsoft.com/office/powerpoint/2010/main" val="511817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D118B2-683A-432C-B4B7-54341C6B8E66}"/>
              </a:ext>
            </a:extLst>
          </p:cNvPr>
          <p:cNvSpPr>
            <a:spLocks noGrp="1"/>
          </p:cNvSpPr>
          <p:nvPr>
            <p:ph type="title"/>
          </p:nvPr>
        </p:nvSpPr>
        <p:spPr>
          <a:xfrm>
            <a:off x="838200" y="-304800"/>
            <a:ext cx="10515600" cy="1325563"/>
          </a:xfrm>
        </p:spPr>
        <p:txBody>
          <a:bodyPr/>
          <a:lstStyle/>
          <a:p>
            <a:r>
              <a:rPr lang="ru-RU" dirty="0"/>
              <a:t>Диаграмма </a:t>
            </a:r>
            <a:r>
              <a:rPr lang="en-US" dirty="0"/>
              <a:t>IDEF0</a:t>
            </a:r>
            <a:endParaRPr lang="ru-RU" dirty="0"/>
          </a:p>
        </p:txBody>
      </p:sp>
      <p:sp>
        <p:nvSpPr>
          <p:cNvPr id="5" name="Номер слайда 4">
            <a:extLst>
              <a:ext uri="{FF2B5EF4-FFF2-40B4-BE49-F238E27FC236}">
                <a16:creationId xmlns:a16="http://schemas.microsoft.com/office/drawing/2014/main" id="{9285DED2-B18A-43FE-AF80-3DC287092D96}"/>
              </a:ext>
            </a:extLst>
          </p:cNvPr>
          <p:cNvSpPr>
            <a:spLocks noGrp="1"/>
          </p:cNvSpPr>
          <p:nvPr>
            <p:ph type="sldNum" sz="quarter" idx="12"/>
          </p:nvPr>
        </p:nvSpPr>
        <p:spPr/>
        <p:txBody>
          <a:bodyPr/>
          <a:lstStyle/>
          <a:p>
            <a:fld id="{3DC6AF37-0E09-4BD6-901A-EC7BC98F7540}" type="slidenum">
              <a:rPr lang="ru-RU" smtClean="0"/>
              <a:t>17</a:t>
            </a:fld>
            <a:endParaRPr lang="ru-RU"/>
          </a:p>
        </p:txBody>
      </p:sp>
      <p:pic>
        <p:nvPicPr>
          <p:cNvPr id="6" name="Рисунок 5">
            <a:extLst>
              <a:ext uri="{FF2B5EF4-FFF2-40B4-BE49-F238E27FC236}">
                <a16:creationId xmlns:a16="http://schemas.microsoft.com/office/drawing/2014/main" id="{25467EA1-B2C9-4F70-9B9A-2869043C259A}"/>
              </a:ext>
            </a:extLst>
          </p:cNvPr>
          <p:cNvPicPr/>
          <p:nvPr/>
        </p:nvPicPr>
        <p:blipFill>
          <a:blip r:embed="rId2"/>
          <a:stretch>
            <a:fillRect/>
          </a:stretch>
        </p:blipFill>
        <p:spPr>
          <a:xfrm>
            <a:off x="1745673" y="630238"/>
            <a:ext cx="8700654" cy="56666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A9F4DFBF-3542-45A1-A88C-DD958494A76F}"/>
              </a:ext>
            </a:extLst>
          </p:cNvPr>
          <p:cNvSpPr txBox="1"/>
          <p:nvPr/>
        </p:nvSpPr>
        <p:spPr>
          <a:xfrm>
            <a:off x="3275446" y="6296891"/>
            <a:ext cx="5829300" cy="369332"/>
          </a:xfrm>
          <a:prstGeom prst="rect">
            <a:avLst/>
          </a:prstGeom>
          <a:noFill/>
        </p:spPr>
        <p:txBody>
          <a:bodyPr wrap="square" rtlCol="0">
            <a:spAutoFit/>
          </a:bodyPr>
          <a:lstStyle/>
          <a:p>
            <a:r>
              <a:rPr lang="ru-RU" dirty="0"/>
              <a:t>Рисунок </a:t>
            </a:r>
            <a:r>
              <a:rPr lang="en-US" dirty="0"/>
              <a:t>3</a:t>
            </a:r>
            <a:r>
              <a:rPr lang="ru-RU" dirty="0"/>
              <a:t> —  Декомпозиция основного процесса</a:t>
            </a:r>
            <a:r>
              <a:rPr lang="en-US" dirty="0"/>
              <a:t> IDEF0</a:t>
            </a:r>
            <a:endParaRPr lang="ru-RU" dirty="0"/>
          </a:p>
        </p:txBody>
      </p:sp>
    </p:spTree>
    <p:extLst>
      <p:ext uri="{BB962C8B-B14F-4D97-AF65-F5344CB8AC3E}">
        <p14:creationId xmlns:p14="http://schemas.microsoft.com/office/powerpoint/2010/main" val="237680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6588FD-3E94-494C-9558-6894E8B864C1}"/>
              </a:ext>
            </a:extLst>
          </p:cNvPr>
          <p:cNvSpPr>
            <a:spLocks noGrp="1"/>
          </p:cNvSpPr>
          <p:nvPr>
            <p:ph type="title"/>
          </p:nvPr>
        </p:nvSpPr>
        <p:spPr>
          <a:xfrm>
            <a:off x="838200" y="-284018"/>
            <a:ext cx="10515600" cy="1325563"/>
          </a:xfrm>
        </p:spPr>
        <p:txBody>
          <a:bodyPr/>
          <a:lstStyle/>
          <a:p>
            <a:r>
              <a:rPr lang="ru-RU" dirty="0"/>
              <a:t>Диаграмма поток данных </a:t>
            </a:r>
            <a:r>
              <a:rPr lang="en-US" dirty="0"/>
              <a:t>DFD</a:t>
            </a:r>
            <a:endParaRPr lang="ru-RU" dirty="0"/>
          </a:p>
        </p:txBody>
      </p:sp>
      <p:sp>
        <p:nvSpPr>
          <p:cNvPr id="5" name="Номер слайда 4">
            <a:extLst>
              <a:ext uri="{FF2B5EF4-FFF2-40B4-BE49-F238E27FC236}">
                <a16:creationId xmlns:a16="http://schemas.microsoft.com/office/drawing/2014/main" id="{8EA790E8-4A5A-4410-96F0-22D6C6F0F367}"/>
              </a:ext>
            </a:extLst>
          </p:cNvPr>
          <p:cNvSpPr>
            <a:spLocks noGrp="1"/>
          </p:cNvSpPr>
          <p:nvPr>
            <p:ph type="sldNum" sz="quarter" idx="12"/>
          </p:nvPr>
        </p:nvSpPr>
        <p:spPr/>
        <p:txBody>
          <a:bodyPr/>
          <a:lstStyle/>
          <a:p>
            <a:fld id="{3DC6AF37-0E09-4BD6-901A-EC7BC98F7540}" type="slidenum">
              <a:rPr lang="ru-RU" smtClean="0"/>
              <a:t>18</a:t>
            </a:fld>
            <a:endParaRPr lang="ru-RU" dirty="0"/>
          </a:p>
        </p:txBody>
      </p:sp>
      <p:pic>
        <p:nvPicPr>
          <p:cNvPr id="6" name="Рисунок 5">
            <a:extLst>
              <a:ext uri="{FF2B5EF4-FFF2-40B4-BE49-F238E27FC236}">
                <a16:creationId xmlns:a16="http://schemas.microsoft.com/office/drawing/2014/main" id="{9806488B-2968-4830-8203-F9F059C05675}"/>
              </a:ext>
            </a:extLst>
          </p:cNvPr>
          <p:cNvPicPr/>
          <p:nvPr/>
        </p:nvPicPr>
        <p:blipFill>
          <a:blip r:embed="rId2"/>
          <a:stretch>
            <a:fillRect/>
          </a:stretch>
        </p:blipFill>
        <p:spPr>
          <a:xfrm>
            <a:off x="1669472" y="715530"/>
            <a:ext cx="9414164" cy="5640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B679ABE0-9A88-488A-90AA-90EA84C92A17}"/>
              </a:ext>
            </a:extLst>
          </p:cNvPr>
          <p:cNvSpPr txBox="1"/>
          <p:nvPr/>
        </p:nvSpPr>
        <p:spPr>
          <a:xfrm>
            <a:off x="3887354" y="6354247"/>
            <a:ext cx="5829300" cy="369332"/>
          </a:xfrm>
          <a:prstGeom prst="rect">
            <a:avLst/>
          </a:prstGeom>
          <a:noFill/>
        </p:spPr>
        <p:txBody>
          <a:bodyPr wrap="square" rtlCol="0">
            <a:spAutoFit/>
          </a:bodyPr>
          <a:lstStyle/>
          <a:p>
            <a:r>
              <a:rPr lang="ru-RU" dirty="0"/>
              <a:t>Рисунок </a:t>
            </a:r>
            <a:r>
              <a:rPr lang="en-US" dirty="0"/>
              <a:t>4</a:t>
            </a:r>
            <a:r>
              <a:rPr lang="ru-RU" dirty="0"/>
              <a:t> —  Диаграмма потоков данных</a:t>
            </a:r>
          </a:p>
        </p:txBody>
      </p:sp>
    </p:spTree>
    <p:extLst>
      <p:ext uri="{BB962C8B-B14F-4D97-AF65-F5344CB8AC3E}">
        <p14:creationId xmlns:p14="http://schemas.microsoft.com/office/powerpoint/2010/main" val="2588539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6588FD-3E94-494C-9558-6894E8B864C1}"/>
              </a:ext>
            </a:extLst>
          </p:cNvPr>
          <p:cNvSpPr>
            <a:spLocks noGrp="1"/>
          </p:cNvSpPr>
          <p:nvPr>
            <p:ph type="title"/>
          </p:nvPr>
        </p:nvSpPr>
        <p:spPr>
          <a:xfrm>
            <a:off x="838200" y="-112641"/>
            <a:ext cx="10515600" cy="1325563"/>
          </a:xfrm>
        </p:spPr>
        <p:txBody>
          <a:bodyPr/>
          <a:lstStyle/>
          <a:p>
            <a:r>
              <a:rPr lang="ru-RU" dirty="0"/>
              <a:t>Диаграмма поток данных </a:t>
            </a:r>
            <a:r>
              <a:rPr lang="en-US" dirty="0"/>
              <a:t>DFD</a:t>
            </a:r>
            <a:endParaRPr lang="ru-RU" dirty="0"/>
          </a:p>
        </p:txBody>
      </p:sp>
      <p:sp>
        <p:nvSpPr>
          <p:cNvPr id="5" name="Номер слайда 4">
            <a:extLst>
              <a:ext uri="{FF2B5EF4-FFF2-40B4-BE49-F238E27FC236}">
                <a16:creationId xmlns:a16="http://schemas.microsoft.com/office/drawing/2014/main" id="{8EA790E8-4A5A-4410-96F0-22D6C6F0F367}"/>
              </a:ext>
            </a:extLst>
          </p:cNvPr>
          <p:cNvSpPr>
            <a:spLocks noGrp="1"/>
          </p:cNvSpPr>
          <p:nvPr>
            <p:ph type="sldNum" sz="quarter" idx="12"/>
          </p:nvPr>
        </p:nvSpPr>
        <p:spPr/>
        <p:txBody>
          <a:bodyPr/>
          <a:lstStyle/>
          <a:p>
            <a:fld id="{3DC6AF37-0E09-4BD6-901A-EC7BC98F7540}" type="slidenum">
              <a:rPr lang="ru-RU" smtClean="0"/>
              <a:t>19</a:t>
            </a:fld>
            <a:endParaRPr lang="ru-RU"/>
          </a:p>
        </p:txBody>
      </p:sp>
      <p:pic>
        <p:nvPicPr>
          <p:cNvPr id="7" name="Рисунок 6">
            <a:extLst>
              <a:ext uri="{FF2B5EF4-FFF2-40B4-BE49-F238E27FC236}">
                <a16:creationId xmlns:a16="http://schemas.microsoft.com/office/drawing/2014/main" id="{0AC02547-F7BF-4B5E-80F6-55B98A3766B3}"/>
              </a:ext>
            </a:extLst>
          </p:cNvPr>
          <p:cNvPicPr/>
          <p:nvPr/>
        </p:nvPicPr>
        <p:blipFill>
          <a:blip r:embed="rId2"/>
          <a:stretch>
            <a:fillRect/>
          </a:stretch>
        </p:blipFill>
        <p:spPr>
          <a:xfrm>
            <a:off x="1819564" y="959102"/>
            <a:ext cx="8843819" cy="5397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4F2328DA-F199-4F0F-AF43-75CC99EC5C1A}"/>
              </a:ext>
            </a:extLst>
          </p:cNvPr>
          <p:cNvSpPr txBox="1"/>
          <p:nvPr/>
        </p:nvSpPr>
        <p:spPr>
          <a:xfrm>
            <a:off x="3590059" y="6381956"/>
            <a:ext cx="5829300" cy="369332"/>
          </a:xfrm>
          <a:prstGeom prst="rect">
            <a:avLst/>
          </a:prstGeom>
          <a:noFill/>
        </p:spPr>
        <p:txBody>
          <a:bodyPr wrap="square" rtlCol="0">
            <a:spAutoFit/>
          </a:bodyPr>
          <a:lstStyle/>
          <a:p>
            <a:r>
              <a:rPr lang="ru-RU" dirty="0"/>
              <a:t>Рисунок 5 —  Декомпозиция основного процесса</a:t>
            </a:r>
            <a:r>
              <a:rPr lang="en-US" dirty="0"/>
              <a:t> DFD</a:t>
            </a:r>
            <a:endParaRPr lang="ru-RU" dirty="0"/>
          </a:p>
        </p:txBody>
      </p:sp>
    </p:spTree>
    <p:extLst>
      <p:ext uri="{BB962C8B-B14F-4D97-AF65-F5344CB8AC3E}">
        <p14:creationId xmlns:p14="http://schemas.microsoft.com/office/powerpoint/2010/main" val="48541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Цель работы: </a:t>
            </a:r>
          </a:p>
        </p:txBody>
      </p:sp>
      <p:sp>
        <p:nvSpPr>
          <p:cNvPr id="3" name="Объект 2"/>
          <p:cNvSpPr>
            <a:spLocks noGrp="1"/>
          </p:cNvSpPr>
          <p:nvPr>
            <p:ph idx="1"/>
          </p:nvPr>
        </p:nvSpPr>
        <p:spPr>
          <a:xfrm>
            <a:off x="732322" y="1501574"/>
            <a:ext cx="10515600" cy="5072481"/>
          </a:xfrm>
        </p:spPr>
        <p:txBody>
          <a:bodyPr>
            <a:normAutofit fontScale="85000" lnSpcReduction="10000"/>
          </a:bodyPr>
          <a:lstStyle/>
          <a:p>
            <a:pPr lvl="0">
              <a:lnSpc>
                <a:spcPct val="120000"/>
              </a:lnSpc>
            </a:pPr>
            <a:r>
              <a:rPr lang="ru-RU" sz="3200" dirty="0" smtClean="0"/>
              <a:t>Ознакомиться </a:t>
            </a:r>
            <a:r>
              <a:rPr lang="ru-RU" sz="3200" dirty="0"/>
              <a:t>с </a:t>
            </a:r>
            <a:r>
              <a:rPr lang="ru-RU" sz="3200" dirty="0" smtClean="0"/>
              <a:t>аддитивными </a:t>
            </a:r>
            <a:r>
              <a:rPr lang="ru-RU" sz="3200" dirty="0"/>
              <a:t>технологиями 3</a:t>
            </a:r>
            <a:r>
              <a:rPr lang="en-US" sz="3200" dirty="0"/>
              <a:t>D</a:t>
            </a:r>
            <a:r>
              <a:rPr lang="ru-RU" sz="3200" dirty="0"/>
              <a:t>-печати сложных металлических изделий;</a:t>
            </a:r>
          </a:p>
          <a:p>
            <a:pPr lvl="0">
              <a:lnSpc>
                <a:spcPct val="120000"/>
              </a:lnSpc>
            </a:pPr>
            <a:r>
              <a:rPr lang="ru-RU" sz="3200" dirty="0"/>
              <a:t>Изучить причины появления деформаций и остаточного напряжения. Ознакомиться со способами их минимизирования  </a:t>
            </a:r>
          </a:p>
          <a:p>
            <a:pPr lvl="0">
              <a:lnSpc>
                <a:spcPct val="120000"/>
              </a:lnSpc>
            </a:pPr>
            <a:r>
              <a:rPr lang="ru-RU" sz="3200" dirty="0"/>
              <a:t>Ознакомиться с существующим программным обеспечением для прогнозирования деформаций и остаточного напряжения</a:t>
            </a:r>
            <a:r>
              <a:rPr lang="ru-RU" sz="3200" dirty="0" smtClean="0"/>
              <a:t>.</a:t>
            </a:r>
          </a:p>
          <a:p>
            <a:pPr lvl="0">
              <a:lnSpc>
                <a:spcPct val="120000"/>
              </a:lnSpc>
            </a:pPr>
            <a:r>
              <a:rPr lang="ru-RU" sz="3200" dirty="0" smtClean="0"/>
              <a:t>Спроектировать и разработать программный </a:t>
            </a:r>
            <a:r>
              <a:rPr lang="ru-RU" sz="3200" dirty="0"/>
              <a:t>комплекс для моделирования тепловых нагрузок, возникающих в металлоконструкциях при 3</a:t>
            </a:r>
            <a:r>
              <a:rPr lang="en-US" sz="3200" dirty="0"/>
              <a:t>D </a:t>
            </a:r>
            <a:r>
              <a:rPr lang="ru-RU" sz="3200" dirty="0"/>
              <a:t>печати методом селективного лазерного сплавления (</a:t>
            </a:r>
            <a:r>
              <a:rPr lang="en-US" sz="3200" dirty="0"/>
              <a:t>SLM</a:t>
            </a:r>
            <a:r>
              <a:rPr lang="ru-RU" sz="3200" dirty="0"/>
              <a:t>). </a:t>
            </a:r>
            <a:endParaRPr lang="ru-RU" sz="3200" dirty="0" smtClean="0"/>
          </a:p>
          <a:p>
            <a:pPr lvl="0"/>
            <a:endParaRPr lang="ru-RU" sz="3200" dirty="0" smtClean="0"/>
          </a:p>
          <a:p>
            <a:endParaRPr lang="ru-RU" dirty="0"/>
          </a:p>
        </p:txBody>
      </p:sp>
      <p:sp>
        <p:nvSpPr>
          <p:cNvPr id="5" name="Номер слайда 4"/>
          <p:cNvSpPr>
            <a:spLocks noGrp="1"/>
          </p:cNvSpPr>
          <p:nvPr>
            <p:ph type="sldNum" sz="quarter" idx="12"/>
          </p:nvPr>
        </p:nvSpPr>
        <p:spPr/>
        <p:txBody>
          <a:bodyPr/>
          <a:lstStyle/>
          <a:p>
            <a:fld id="{BAF3FE18-2959-4E91-B4F0-6EB362D14BDF}" type="slidenum">
              <a:rPr lang="ru-RU" smtClean="0"/>
              <a:t>2</a:t>
            </a:fld>
            <a:endParaRPr lang="ru-RU"/>
          </a:p>
        </p:txBody>
      </p:sp>
    </p:spTree>
    <p:extLst>
      <p:ext uri="{BB962C8B-B14F-4D97-AF65-F5344CB8AC3E}">
        <p14:creationId xmlns:p14="http://schemas.microsoft.com/office/powerpoint/2010/main" val="32178926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Уравнение теплопроводности</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sz="half" idx="1"/>
              </p:nvPr>
            </p:nvSpPr>
            <p:spPr>
              <a:xfrm>
                <a:off x="202045" y="1455882"/>
                <a:ext cx="10975974" cy="4889499"/>
              </a:xfrm>
            </p:spPr>
            <p:txBody>
              <a:bodyPr>
                <a:normAutofit/>
              </a:bodyPr>
              <a:lstStyle/>
              <a:p>
                <a14:m>
                  <m:oMath xmlns:m="http://schemas.openxmlformats.org/officeDocument/2006/math">
                    <m:eqArr>
                      <m:eqArrPr>
                        <m:ctrlPr>
                          <a:rPr lang="ru-RU" sz="1800" i="1" smtClean="0">
                            <a:latin typeface="Cambria Math" panose="02040503050406030204" pitchFamily="18" charset="0"/>
                          </a:rPr>
                        </m:ctrlPr>
                      </m:eqArrPr>
                      <m:e>
                        <m:r>
                          <a:rPr lang="ru-RU" sz="1800" i="1">
                            <a:latin typeface="Cambria Math" panose="02040503050406030204" pitchFamily="18" charset="0"/>
                          </a:rPr>
                          <m:t> </m:t>
                        </m:r>
                        <m:f>
                          <m:fPr>
                            <m:ctrlPr>
                              <a:rPr lang="ru-RU" sz="1800" i="1" smtClean="0">
                                <a:latin typeface="Cambria Math" panose="02040503050406030204" pitchFamily="18" charset="0"/>
                              </a:rPr>
                            </m:ctrlPr>
                          </m:fPr>
                          <m:num>
                            <m:r>
                              <a:rPr lang="ru-RU" sz="1800" i="1">
                                <a:latin typeface="Cambria Math" panose="02040503050406030204" pitchFamily="18" charset="0"/>
                              </a:rPr>
                              <m:t>𝜕</m:t>
                            </m:r>
                            <m:r>
                              <a:rPr lang="en-US" sz="1800" i="1">
                                <a:latin typeface="Cambria Math" panose="02040503050406030204" pitchFamily="18" charset="0"/>
                              </a:rPr>
                              <m:t>𝑇</m:t>
                            </m:r>
                          </m:num>
                          <m:den>
                            <m:r>
                              <a:rPr lang="ru-RU" sz="1800" i="1">
                                <a:latin typeface="Cambria Math" panose="02040503050406030204" pitchFamily="18" charset="0"/>
                              </a:rPr>
                              <m:t>𝜕</m:t>
                            </m:r>
                            <m:r>
                              <a:rPr lang="ru-RU" sz="1800" i="1">
                                <a:latin typeface="Cambria Math" panose="02040503050406030204" pitchFamily="18" charset="0"/>
                              </a:rPr>
                              <m:t>𝑡</m:t>
                            </m:r>
                          </m:den>
                        </m:f>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m:t>
                            </m:r>
                          </m:num>
                          <m:den>
                            <m:r>
                              <a:rPr lang="ru-RU" sz="1800" i="1">
                                <a:latin typeface="Cambria Math" panose="02040503050406030204" pitchFamily="18" charset="0"/>
                              </a:rPr>
                              <m:t>𝜕</m:t>
                            </m:r>
                            <m:r>
                              <a:rPr lang="ru-RU" sz="1800" i="1">
                                <a:latin typeface="Cambria Math" panose="02040503050406030204" pitchFamily="18" charset="0"/>
                              </a:rPr>
                              <m:t>𝑥</m:t>
                            </m:r>
                          </m:den>
                        </m:f>
                        <m:d>
                          <m:dPr>
                            <m:ctrlPr>
                              <a:rPr lang="ru-RU" sz="1800" i="1">
                                <a:latin typeface="Cambria Math" panose="02040503050406030204" pitchFamily="18" charset="0"/>
                              </a:rPr>
                            </m:ctrlPr>
                          </m:dPr>
                          <m:e>
                            <m:r>
                              <m:rPr>
                                <m:sty m:val="p"/>
                              </m:rPr>
                              <a:rPr lang="ru-RU" sz="1800">
                                <a:latin typeface="Cambria Math" panose="02040503050406030204" pitchFamily="18" charset="0"/>
                              </a:rPr>
                              <m:t>Κ</m:t>
                            </m:r>
                            <m:f>
                              <m:fPr>
                                <m:ctrlPr>
                                  <a:rPr lang="ru-RU" sz="1800" i="1">
                                    <a:latin typeface="Cambria Math" panose="02040503050406030204" pitchFamily="18" charset="0"/>
                                  </a:rPr>
                                </m:ctrlPr>
                              </m:fPr>
                              <m:num>
                                <m:r>
                                  <a:rPr lang="ru-RU" sz="1800" i="1">
                                    <a:latin typeface="Cambria Math" panose="02040503050406030204" pitchFamily="18" charset="0"/>
                                  </a:rPr>
                                  <m:t>𝜕</m:t>
                                </m:r>
                                <m:r>
                                  <a:rPr lang="ru-RU" sz="1800" i="1">
                                    <a:latin typeface="Cambria Math" panose="02040503050406030204" pitchFamily="18" charset="0"/>
                                  </a:rPr>
                                  <m:t>𝑇</m:t>
                                </m:r>
                              </m:num>
                              <m:den>
                                <m:r>
                                  <a:rPr lang="ru-RU" sz="1800" i="1">
                                    <a:latin typeface="Cambria Math" panose="02040503050406030204" pitchFamily="18" charset="0"/>
                                  </a:rPr>
                                  <m:t>𝜕</m:t>
                                </m:r>
                                <m:r>
                                  <a:rPr lang="ru-RU" sz="1800" i="1">
                                    <a:latin typeface="Cambria Math" panose="02040503050406030204" pitchFamily="18" charset="0"/>
                                  </a:rPr>
                                  <m:t>𝑥</m:t>
                                </m:r>
                              </m:den>
                            </m:f>
                          </m:e>
                        </m:d>
                        <m:r>
                          <a:rPr lang="ru-RU" sz="1800" i="1">
                            <a:latin typeface="Cambria Math" panose="02040503050406030204" pitchFamily="18" charset="0"/>
                          </a:rPr>
                          <m:t>+</m:t>
                        </m:r>
                        <m:r>
                          <a:rPr lang="ru-RU" sz="1800" i="1">
                            <a:latin typeface="Cambria Math" panose="02040503050406030204" pitchFamily="18" charset="0"/>
                          </a:rPr>
                          <m:t>𝑞</m:t>
                        </m:r>
                        <m:d>
                          <m:dPr>
                            <m:ctrlPr>
                              <a:rPr lang="ru-RU" sz="1800" i="1">
                                <a:latin typeface="Cambria Math" panose="02040503050406030204" pitchFamily="18" charset="0"/>
                              </a:rPr>
                            </m:ctrlPr>
                          </m:dPr>
                          <m:e>
                            <m:r>
                              <a:rPr lang="ru-RU" sz="1800" i="1">
                                <a:latin typeface="Cambria Math" panose="02040503050406030204" pitchFamily="18" charset="0"/>
                              </a:rPr>
                              <m:t>𝑡</m:t>
                            </m:r>
                            <m:r>
                              <a:rPr lang="ru-RU" sz="1800" i="1">
                                <a:latin typeface="Cambria Math" panose="02040503050406030204" pitchFamily="18" charset="0"/>
                              </a:rPr>
                              <m:t>,</m:t>
                            </m:r>
                            <m:r>
                              <a:rPr lang="ru-RU" sz="1800" i="1">
                                <a:latin typeface="Cambria Math" panose="02040503050406030204" pitchFamily="18" charset="0"/>
                              </a:rPr>
                              <m:t>𝑥</m:t>
                            </m:r>
                            <m:r>
                              <a:rPr lang="ru-RU" sz="1800" i="1">
                                <a:latin typeface="Cambria Math" panose="02040503050406030204" pitchFamily="18" charset="0"/>
                              </a:rPr>
                              <m:t>,</m:t>
                            </m:r>
                            <m:r>
                              <a:rPr lang="ru-RU" sz="1800" i="1">
                                <a:latin typeface="Cambria Math" panose="02040503050406030204" pitchFamily="18" charset="0"/>
                              </a:rPr>
                              <m:t>𝑇</m:t>
                            </m:r>
                          </m:e>
                        </m:d>
                        <m:r>
                          <a:rPr lang="ru-RU" sz="1800" i="1">
                            <a:latin typeface="Cambria Math" panose="02040503050406030204" pitchFamily="18" charset="0"/>
                          </a:rPr>
                          <m:t>, #</m:t>
                        </m:r>
                        <m:d>
                          <m:dPr>
                            <m:ctrlPr>
                              <a:rPr lang="ru-RU" sz="1800" i="1">
                                <a:latin typeface="Cambria Math" panose="02040503050406030204" pitchFamily="18" charset="0"/>
                              </a:rPr>
                            </m:ctrlPr>
                          </m:dPr>
                          <m:e>
                            <m:r>
                              <a:rPr lang="ru-RU" sz="1800" i="1">
                                <a:latin typeface="Cambria Math" panose="02040503050406030204" pitchFamily="18" charset="0"/>
                              </a:rPr>
                              <m:t>1</m:t>
                            </m:r>
                          </m:e>
                        </m:d>
                      </m:e>
                    </m:eqArr>
                  </m:oMath>
                </a14:m>
                <a:endParaRPr lang="ru-RU" sz="1800" i="1" dirty="0" smtClean="0"/>
              </a:p>
              <a:p>
                <a14:m>
                  <m:oMath xmlns:m="http://schemas.openxmlformats.org/officeDocument/2006/math">
                    <m:eqArr>
                      <m:eqArrPr>
                        <m:ctrlPr>
                          <a:rPr lang="ru-RU" sz="1800" i="1">
                            <a:latin typeface="Cambria Math" panose="02040503050406030204" pitchFamily="18" charset="0"/>
                          </a:rPr>
                        </m:ctrlPr>
                      </m:eqArrPr>
                      <m:e>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sub>
                          <m:sup>
                            <m:r>
                              <a:rPr lang="en-US" sz="1800" i="1">
                                <a:latin typeface="Cambria Math" panose="02040503050406030204" pitchFamily="18" charset="0"/>
                              </a:rPr>
                              <m:t>𝑛</m:t>
                            </m:r>
                            <m:r>
                              <a:rPr lang="ru-RU" sz="1800" i="1">
                                <a:latin typeface="Cambria Math" panose="02040503050406030204" pitchFamily="18" charset="0"/>
                              </a:rPr>
                              <m:t>+1</m:t>
                            </m:r>
                          </m:sup>
                        </m:sSubSup>
                        <m:r>
                          <a:rPr lang="ru-RU" sz="1800" i="1">
                            <a:latin typeface="Cambria Math" panose="02040503050406030204" pitchFamily="18" charset="0"/>
                          </a:rPr>
                          <m:t>=</m:t>
                        </m:r>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sub>
                          <m:sup>
                            <m:r>
                              <a:rPr lang="en-US" sz="1800" i="1">
                                <a:latin typeface="Cambria Math" panose="02040503050406030204" pitchFamily="18" charset="0"/>
                              </a:rPr>
                              <m:t>𝑛</m:t>
                            </m:r>
                          </m:sup>
                        </m:sSubSup>
                        <m:r>
                          <a:rPr lang="ru-RU" sz="1800" i="1">
                            <a:latin typeface="Cambria Math" panose="02040503050406030204" pitchFamily="18" charset="0"/>
                          </a:rPr>
                          <m:t>+</m:t>
                        </m:r>
                        <m:f>
                          <m:fPr>
                            <m:ctrlPr>
                              <a:rPr lang="ru-RU" sz="1800" i="1">
                                <a:latin typeface="Cambria Math" panose="02040503050406030204" pitchFamily="18" charset="0"/>
                              </a:rPr>
                            </m:ctrlPr>
                          </m:fPr>
                          <m:num>
                            <m:sSub>
                              <m:sSubPr>
                                <m:ctrlPr>
                                  <a:rPr lang="ru-RU" sz="1800" i="1">
                                    <a:latin typeface="Cambria Math" panose="02040503050406030204" pitchFamily="18" charset="0"/>
                                  </a:rPr>
                                </m:ctrlPr>
                              </m:sSubPr>
                              <m:e>
                                <m:r>
                                  <a:rPr lang="en-US" sz="1800" i="1">
                                    <a:latin typeface="Cambria Math" panose="02040503050406030204" pitchFamily="18" charset="0"/>
                                  </a:rPr>
                                  <m:t>𝜏</m:t>
                                </m:r>
                              </m:e>
                              <m:sub>
                                <m:r>
                                  <a:rPr lang="en-US" sz="1800" i="1">
                                    <a:latin typeface="Cambria Math" panose="02040503050406030204" pitchFamily="18" charset="0"/>
                                  </a:rPr>
                                  <m:t>𝑛</m:t>
                                </m:r>
                              </m:sub>
                            </m:sSub>
                          </m:num>
                          <m:den>
                            <m:sSup>
                              <m:sSupPr>
                                <m:ctrlPr>
                                  <a:rPr lang="ru-RU" sz="1800" i="1">
                                    <a:latin typeface="Cambria Math" panose="02040503050406030204" pitchFamily="18" charset="0"/>
                                  </a:rPr>
                                </m:ctrlPr>
                              </m:sSupPr>
                              <m:e>
                                <m:r>
                                  <a:rPr lang="ru-RU" sz="1800" i="1">
                                    <a:latin typeface="Cambria Math" panose="02040503050406030204" pitchFamily="18" charset="0"/>
                                  </a:rPr>
                                  <m:t>h</m:t>
                                </m:r>
                              </m:e>
                              <m:sup>
                                <m:r>
                                  <a:rPr lang="ru-RU" sz="1800" i="1">
                                    <a:latin typeface="Cambria Math" panose="02040503050406030204" pitchFamily="18" charset="0"/>
                                  </a:rPr>
                                  <m:t>2</m:t>
                                </m:r>
                              </m:sup>
                            </m:sSup>
                          </m:den>
                        </m:f>
                        <m:d>
                          <m:dPr>
                            <m:ctrlPr>
                              <a:rPr lang="ru-RU" sz="1800" i="1">
                                <a:latin typeface="Cambria Math" panose="02040503050406030204" pitchFamily="18" charset="0"/>
                              </a:rPr>
                            </m:ctrlPr>
                          </m:dPr>
                          <m:e>
                            <m:sSubSup>
                              <m:sSubSupPr>
                                <m:ctrlPr>
                                  <a:rPr lang="ru-RU" sz="1800" i="1">
                                    <a:latin typeface="Cambria Math" panose="02040503050406030204" pitchFamily="18" charset="0"/>
                                  </a:rPr>
                                </m:ctrlPr>
                              </m:sSubSupPr>
                              <m:e>
                                <m:r>
                                  <m:rPr>
                                    <m:sty m:val="p"/>
                                  </m:rPr>
                                  <a:rPr lang="en-US" sz="1800">
                                    <a:latin typeface="Cambria Math" panose="02040503050406030204" pitchFamily="18" charset="0"/>
                                  </a:rPr>
                                  <m:t>Κ</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up>
                                <m:r>
                                  <a:rPr lang="en-US" sz="1800" i="1">
                                    <a:latin typeface="Cambria Math" panose="02040503050406030204" pitchFamily="18" charset="0"/>
                                  </a:rPr>
                                  <m:t>𝑛</m:t>
                                </m:r>
                              </m:sup>
                            </m:sSubSup>
                            <m:d>
                              <m:dPr>
                                <m:ctrlPr>
                                  <a:rPr lang="ru-RU" sz="1800" i="1">
                                    <a:latin typeface="Cambria Math" panose="02040503050406030204" pitchFamily="18" charset="0"/>
                                  </a:rPr>
                                </m:ctrlPr>
                              </m:dPr>
                              <m:e>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r>
                                      <a:rPr lang="ru-RU" sz="1800" i="1">
                                        <a:latin typeface="Cambria Math" panose="02040503050406030204" pitchFamily="18" charset="0"/>
                                      </a:rPr>
                                      <m:t>+1</m:t>
                                    </m:r>
                                  </m:sub>
                                  <m:sup>
                                    <m:r>
                                      <a:rPr lang="en-US" sz="1800" i="1">
                                        <a:latin typeface="Cambria Math" panose="02040503050406030204" pitchFamily="18" charset="0"/>
                                      </a:rPr>
                                      <m:t>𝑛</m:t>
                                    </m:r>
                                  </m:sup>
                                </m:sSubSup>
                                <m:r>
                                  <a:rPr lang="ru-RU" sz="1800" i="1">
                                    <a:latin typeface="Cambria Math" panose="02040503050406030204" pitchFamily="18" charset="0"/>
                                  </a:rPr>
                                  <m:t>−</m:t>
                                </m:r>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sub>
                                  <m:sup>
                                    <m:r>
                                      <a:rPr lang="en-US" sz="1800" i="1">
                                        <a:latin typeface="Cambria Math" panose="02040503050406030204" pitchFamily="18" charset="0"/>
                                      </a:rPr>
                                      <m:t>𝑛</m:t>
                                    </m:r>
                                  </m:sup>
                                </m:sSubSup>
                              </m:e>
                            </m:d>
                            <m:r>
                              <a:rPr lang="ru-RU" sz="1800" i="1">
                                <a:latin typeface="Cambria Math" panose="02040503050406030204" pitchFamily="18" charset="0"/>
                              </a:rPr>
                              <m:t>−</m:t>
                            </m:r>
                            <m:sSubSup>
                              <m:sSubSupPr>
                                <m:ctrlPr>
                                  <a:rPr lang="ru-RU" sz="1800" i="1">
                                    <a:latin typeface="Cambria Math" panose="02040503050406030204" pitchFamily="18" charset="0"/>
                                  </a:rPr>
                                </m:ctrlPr>
                              </m:sSubSupPr>
                              <m:e>
                                <m:r>
                                  <m:rPr>
                                    <m:sty m:val="p"/>
                                  </m:rPr>
                                  <a:rPr lang="en-US" sz="1800">
                                    <a:latin typeface="Cambria Math" panose="02040503050406030204" pitchFamily="18" charset="0"/>
                                  </a:rPr>
                                  <m:t>Κ</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up>
                                <m:r>
                                  <a:rPr lang="en-US" sz="1800" i="1">
                                    <a:latin typeface="Cambria Math" panose="02040503050406030204" pitchFamily="18" charset="0"/>
                                  </a:rPr>
                                  <m:t>𝑛</m:t>
                                </m:r>
                              </m:sup>
                            </m:sSubSup>
                            <m:d>
                              <m:dPr>
                                <m:ctrlPr>
                                  <a:rPr lang="ru-RU" sz="1800" i="1">
                                    <a:latin typeface="Cambria Math" panose="02040503050406030204" pitchFamily="18" charset="0"/>
                                  </a:rPr>
                                </m:ctrlPr>
                              </m:dPr>
                              <m:e>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sub>
                                  <m:sup>
                                    <m:r>
                                      <a:rPr lang="en-US" sz="1800" i="1">
                                        <a:latin typeface="Cambria Math" panose="02040503050406030204" pitchFamily="18" charset="0"/>
                                      </a:rPr>
                                      <m:t>𝑛</m:t>
                                    </m:r>
                                  </m:sup>
                                </m:sSubSup>
                                <m:r>
                                  <a:rPr lang="ru-RU" sz="1800" i="1">
                                    <a:latin typeface="Cambria Math" panose="02040503050406030204" pitchFamily="18" charset="0"/>
                                  </a:rPr>
                                  <m:t>−</m:t>
                                </m:r>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r>
                                      <a:rPr lang="ru-RU" sz="1800" i="1">
                                        <a:latin typeface="Cambria Math" panose="02040503050406030204" pitchFamily="18" charset="0"/>
                                      </a:rPr>
                                      <m:t>−1,</m:t>
                                    </m:r>
                                  </m:sub>
                                  <m:sup>
                                    <m:r>
                                      <a:rPr lang="en-US" sz="1800" i="1">
                                        <a:latin typeface="Cambria Math" panose="02040503050406030204" pitchFamily="18" charset="0"/>
                                      </a:rPr>
                                      <m:t>𝑛</m:t>
                                    </m:r>
                                  </m:sup>
                                </m:sSubSup>
                              </m:e>
                            </m:d>
                          </m:e>
                        </m:d>
                        <m:r>
                          <a:rPr lang="ru-RU" sz="1800" i="1">
                            <a:latin typeface="Cambria Math" panose="02040503050406030204" pitchFamily="18" charset="0"/>
                          </a:rPr>
                          <m:t>+</m:t>
                        </m:r>
                        <m:r>
                          <a:rPr lang="ru-RU" sz="1800" i="1">
                            <a:latin typeface="Cambria Math" panose="02040503050406030204" pitchFamily="18" charset="0"/>
                          </a:rPr>
                          <m:t>𝑞</m:t>
                        </m:r>
                        <m:d>
                          <m:dPr>
                            <m:ctrlPr>
                              <a:rPr lang="ru-RU" sz="1800" i="1">
                                <a:latin typeface="Cambria Math" panose="02040503050406030204" pitchFamily="18" charset="0"/>
                              </a:rPr>
                            </m:ctrlPr>
                          </m:dPr>
                          <m:e>
                            <m:r>
                              <a:rPr lang="ru-RU" sz="1800" i="1">
                                <a:latin typeface="Cambria Math" panose="02040503050406030204" pitchFamily="18" charset="0"/>
                              </a:rPr>
                              <m:t>𝑛</m:t>
                            </m:r>
                            <m:r>
                              <a:rPr lang="ru-RU" sz="1800" i="1">
                                <a:latin typeface="Cambria Math" panose="02040503050406030204" pitchFamily="18" charset="0"/>
                              </a:rPr>
                              <m:t>,</m:t>
                            </m:r>
                            <m:r>
                              <a:rPr lang="en-US" sz="1800" i="1">
                                <a:latin typeface="Cambria Math" panose="02040503050406030204" pitchFamily="18" charset="0"/>
                              </a:rPr>
                              <m:t>𝑖</m:t>
                            </m:r>
                            <m:r>
                              <a:rPr lang="ru-RU" sz="1800" i="1">
                                <a:latin typeface="Cambria Math" panose="02040503050406030204" pitchFamily="18" charset="0"/>
                              </a:rPr>
                              <m:t>,</m:t>
                            </m:r>
                            <m:r>
                              <a:rPr lang="ru-RU" sz="1800" i="1">
                                <a:latin typeface="Cambria Math" panose="02040503050406030204" pitchFamily="18" charset="0"/>
                              </a:rPr>
                              <m:t>𝑇</m:t>
                            </m:r>
                          </m:e>
                        </m:d>
                        <m:r>
                          <a:rPr lang="ru-RU" sz="1800" i="1">
                            <a:latin typeface="Cambria Math" panose="02040503050406030204" pitchFamily="18" charset="0"/>
                          </a:rPr>
                          <m:t>,#</m:t>
                        </m:r>
                        <m:d>
                          <m:dPr>
                            <m:ctrlPr>
                              <a:rPr lang="ru-RU" sz="1800" i="1">
                                <a:latin typeface="Cambria Math" panose="02040503050406030204" pitchFamily="18" charset="0"/>
                              </a:rPr>
                            </m:ctrlPr>
                          </m:dPr>
                          <m:e>
                            <m:r>
                              <a:rPr lang="ru-RU" sz="1800">
                                <a:latin typeface="Cambria Math" panose="02040503050406030204" pitchFamily="18" charset="0"/>
                              </a:rPr>
                              <m:t>2</m:t>
                            </m:r>
                          </m:e>
                        </m:d>
                      </m:e>
                    </m:eqArr>
                  </m:oMath>
                </a14:m>
                <a:endParaRPr lang="ru-RU" sz="1800" dirty="0"/>
              </a:p>
              <a:p>
                <a14:m>
                  <m:oMath xmlns:m="http://schemas.openxmlformats.org/officeDocument/2006/math">
                    <m:eqArr>
                      <m:eqArrPr>
                        <m:ctrlPr>
                          <a:rPr lang="ru-RU" sz="1800" i="1">
                            <a:latin typeface="Cambria Math" panose="02040503050406030204" pitchFamily="18" charset="0"/>
                          </a:rPr>
                        </m:ctrlPr>
                      </m:eqArrPr>
                      <m:e>
                        <m:sSubSup>
                          <m:sSubSupPr>
                            <m:ctrlPr>
                              <a:rPr lang="ru-RU" sz="1800" i="1">
                                <a:latin typeface="Cambria Math" panose="02040503050406030204" pitchFamily="18" charset="0"/>
                              </a:rPr>
                            </m:ctrlPr>
                          </m:sSubSupPr>
                          <m:e>
                            <m:r>
                              <m:rPr>
                                <m:sty m:val="p"/>
                              </m:rPr>
                              <a:rPr lang="en-US" sz="1800">
                                <a:latin typeface="Cambria Math" panose="02040503050406030204" pitchFamily="18" charset="0"/>
                              </a:rPr>
                              <m:t>Κ</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up>
                            <m:r>
                              <a:rPr lang="en-US" sz="1800" i="1">
                                <a:latin typeface="Cambria Math" panose="02040503050406030204" pitchFamily="18" charset="0"/>
                              </a:rPr>
                              <m:t>𝑛</m:t>
                            </m:r>
                          </m:sup>
                        </m:sSubSup>
                        <m:r>
                          <a:rPr lang="ru-RU" sz="1800" i="1">
                            <a:latin typeface="Cambria Math" panose="02040503050406030204" pitchFamily="18" charset="0"/>
                          </a:rPr>
                          <m:t>= </m:t>
                        </m:r>
                        <m:r>
                          <m:rPr>
                            <m:sty m:val="p"/>
                          </m:rPr>
                          <a:rPr lang="en-US" sz="1800">
                            <a:latin typeface="Cambria Math" panose="02040503050406030204" pitchFamily="18" charset="0"/>
                          </a:rPr>
                          <m:t>Κ</m:t>
                        </m:r>
                        <m:d>
                          <m:dPr>
                            <m:ctrlPr>
                              <a:rPr lang="ru-RU" sz="1800" i="1">
                                <a:latin typeface="Cambria Math" panose="02040503050406030204" pitchFamily="18" charset="0"/>
                              </a:rPr>
                            </m:ctrlPr>
                          </m:dPr>
                          <m:e>
                            <m:sSub>
                              <m:sSubPr>
                                <m:ctrlPr>
                                  <a:rPr lang="ru-RU"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Sub>
                          </m:e>
                        </m:d>
                        <m:r>
                          <a:rPr lang="ru-RU" sz="1800" i="1">
                            <a:latin typeface="Cambria Math" panose="02040503050406030204" pitchFamily="18" charset="0"/>
                          </a:rPr>
                          <m:t>,  #</m:t>
                        </m:r>
                        <m:d>
                          <m:dPr>
                            <m:ctrlPr>
                              <a:rPr lang="ru-RU" sz="1800" i="1">
                                <a:latin typeface="Cambria Math" panose="02040503050406030204" pitchFamily="18" charset="0"/>
                              </a:rPr>
                            </m:ctrlPr>
                          </m:dPr>
                          <m:e>
                            <m:r>
                              <a:rPr lang="ru-RU" sz="1800" i="1">
                                <a:latin typeface="Cambria Math" panose="02040503050406030204" pitchFamily="18" charset="0"/>
                              </a:rPr>
                              <m:t>3</m:t>
                            </m:r>
                          </m:e>
                        </m:d>
                      </m:e>
                    </m:eqArr>
                  </m:oMath>
                </a14:m>
                <a:r>
                  <a:rPr lang="en-US" sz="1800" dirty="0"/>
                  <a:t> </a:t>
                </a:r>
                <a:endParaRPr lang="ru-RU" sz="1800" dirty="0"/>
              </a:p>
              <a:p>
                <a14:m>
                  <m:oMath xmlns:m="http://schemas.openxmlformats.org/officeDocument/2006/math">
                    <m:eqArr>
                      <m:eqArrPr>
                        <m:ctrlPr>
                          <a:rPr lang="ru-RU" sz="1800" i="1">
                            <a:latin typeface="Cambria Math" panose="02040503050406030204" pitchFamily="18" charset="0"/>
                          </a:rPr>
                        </m:ctrlPr>
                      </m:eqArrPr>
                      <m:e>
                        <m:sSub>
                          <m:sSubPr>
                            <m:ctrlPr>
                              <a:rPr lang="ru-RU"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Sub>
                        <m:r>
                          <a:rPr lang="ru-RU" sz="1800" i="1">
                            <a:latin typeface="Cambria Math" panose="02040503050406030204" pitchFamily="18" charset="0"/>
                          </a:rPr>
                          <m:t>=</m:t>
                        </m:r>
                        <m:f>
                          <m:fPr>
                            <m:ctrlPr>
                              <a:rPr lang="ru-RU" sz="1800" i="1">
                                <a:latin typeface="Cambria Math" panose="02040503050406030204" pitchFamily="18" charset="0"/>
                              </a:rPr>
                            </m:ctrlPr>
                          </m:fPr>
                          <m:num>
                            <m:sSub>
                              <m:sSubPr>
                                <m:ctrlPr>
                                  <a:rPr lang="ru-RU"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sub>
                            </m:sSub>
                          </m:num>
                          <m:den>
                            <m:r>
                              <a:rPr lang="ru-RU" sz="1800" i="1">
                                <a:latin typeface="Cambria Math" panose="02040503050406030204" pitchFamily="18" charset="0"/>
                              </a:rPr>
                              <m:t>2</m:t>
                            </m:r>
                          </m:den>
                        </m:f>
                        <m:r>
                          <a:rPr lang="ru-RU" sz="1800" i="1">
                            <a:latin typeface="Cambria Math" panose="02040503050406030204" pitchFamily="18" charset="0"/>
                          </a:rPr>
                          <m:t>, #</m:t>
                        </m:r>
                        <m:d>
                          <m:dPr>
                            <m:ctrlPr>
                              <a:rPr lang="ru-RU" sz="1800" i="1">
                                <a:latin typeface="Cambria Math" panose="02040503050406030204" pitchFamily="18" charset="0"/>
                              </a:rPr>
                            </m:ctrlPr>
                          </m:dPr>
                          <m:e>
                            <m:r>
                              <a:rPr lang="ru-RU" sz="1800" i="1">
                                <a:latin typeface="Cambria Math" panose="02040503050406030204" pitchFamily="18" charset="0"/>
                              </a:rPr>
                              <m:t>4</m:t>
                            </m:r>
                          </m:e>
                        </m:d>
                      </m:e>
                    </m:eqArr>
                  </m:oMath>
                </a14:m>
                <a:endParaRPr lang="ru-RU" sz="1800" dirty="0"/>
              </a:p>
              <a:p>
                <a14:m>
                  <m:oMath xmlns:m="http://schemas.openxmlformats.org/officeDocument/2006/math">
                    <m:eqArr>
                      <m:eqArrPr>
                        <m:ctrlPr>
                          <a:rPr lang="ru-RU" sz="1800" i="1">
                            <a:latin typeface="Cambria Math" panose="02040503050406030204" pitchFamily="18" charset="0"/>
                          </a:rPr>
                        </m:ctrlPr>
                      </m:eqArrPr>
                      <m:e>
                        <m:sSub>
                          <m:sSubPr>
                            <m:ctrlPr>
                              <a:rPr lang="ru-RU" sz="1800" i="1">
                                <a:latin typeface="Cambria Math" panose="02040503050406030204" pitchFamily="18" charset="0"/>
                              </a:rPr>
                            </m:ctrlPr>
                          </m:sSubPr>
                          <m:e>
                            <m:r>
                              <a:rPr lang="en-US" sz="1800" i="1">
                                <a:latin typeface="Cambria Math" panose="02040503050406030204" pitchFamily="18" charset="0"/>
                              </a:rPr>
                              <m:t>𝜏</m:t>
                            </m:r>
                          </m:e>
                          <m:sub>
                            <m:r>
                              <a:rPr lang="en-US" sz="1800" i="1">
                                <a:latin typeface="Cambria Math" panose="02040503050406030204" pitchFamily="18" charset="0"/>
                              </a:rPr>
                              <m:t>𝑛</m:t>
                            </m:r>
                          </m:sub>
                        </m:sSub>
                        <m:r>
                          <a:rPr lang="en-US" sz="1800" i="1">
                            <a:latin typeface="Cambria Math" panose="02040503050406030204" pitchFamily="18" charset="0"/>
                          </a:rPr>
                          <m:t>=</m:t>
                        </m:r>
                        <m:r>
                          <m:rPr>
                            <m:sty m:val="p"/>
                          </m:rPr>
                          <a:rPr lang="en-US" sz="1800">
                            <a:latin typeface="Cambria Math" panose="02040503050406030204" pitchFamily="18" charset="0"/>
                          </a:rPr>
                          <m:t>Κ</m:t>
                        </m:r>
                        <m:r>
                          <a:rPr lang="en-US" sz="1800" i="1">
                            <a:latin typeface="Cambria Math" panose="02040503050406030204" pitchFamily="18" charset="0"/>
                          </a:rPr>
                          <m:t>∗</m:t>
                        </m:r>
                        <m:f>
                          <m:fPr>
                            <m:ctrlPr>
                              <a:rPr lang="ru-RU" sz="1800" i="1">
                                <a:latin typeface="Cambria Math" panose="02040503050406030204" pitchFamily="18" charset="0"/>
                              </a:rPr>
                            </m:ctrlPr>
                          </m:fPr>
                          <m:num>
                            <m:sSup>
                              <m:sSupPr>
                                <m:ctrlPr>
                                  <a:rPr lang="ru-RU" sz="1800" i="1">
                                    <a:latin typeface="Cambria Math" panose="02040503050406030204" pitchFamily="18" charset="0"/>
                                  </a:rPr>
                                </m:ctrlPr>
                              </m:sSupPr>
                              <m:e>
                                <m:r>
                                  <a:rPr lang="en-US" sz="1800" i="1">
                                    <a:latin typeface="Cambria Math" panose="02040503050406030204" pitchFamily="18" charset="0"/>
                                  </a:rPr>
                                  <m:t>h</m:t>
                                </m:r>
                              </m:e>
                              <m:sup>
                                <m:r>
                                  <a:rPr lang="en-US" sz="1800" i="1">
                                    <a:latin typeface="Cambria Math" panose="02040503050406030204" pitchFamily="18" charset="0"/>
                                  </a:rPr>
                                  <m:t>2</m:t>
                                </m:r>
                              </m:sup>
                            </m:sSup>
                          </m:num>
                          <m:den>
                            <m:r>
                              <a:rPr lang="en-US" sz="1800" i="1">
                                <a:latin typeface="Cambria Math" panose="02040503050406030204" pitchFamily="18" charset="0"/>
                              </a:rPr>
                              <m:t>2∗</m:t>
                            </m:r>
                            <m:sSub>
                              <m:sSubPr>
                                <m:ctrlPr>
                                  <a:rPr lang="ru-RU" sz="1800" i="1">
                                    <a:latin typeface="Cambria Math" panose="02040503050406030204" pitchFamily="18" charset="0"/>
                                  </a:rPr>
                                </m:ctrlPr>
                              </m:sSubPr>
                              <m:e>
                                <m:r>
                                  <a:rPr lang="en-US" sz="1800" i="1">
                                    <a:latin typeface="Cambria Math" panose="02040503050406030204" pitchFamily="18" charset="0"/>
                                  </a:rPr>
                                  <m:t>𝐾</m:t>
                                </m:r>
                              </m:e>
                              <m:sub>
                                <m:r>
                                  <a:rPr lang="en-US" sz="1800" i="1">
                                    <a:latin typeface="Cambria Math" panose="02040503050406030204" pitchFamily="18" charset="0"/>
                                  </a:rPr>
                                  <m:t>𝑚𝑎𝑥</m:t>
                                </m:r>
                              </m:sub>
                            </m:sSub>
                          </m:den>
                        </m:f>
                        <m:r>
                          <a:rPr lang="ru-RU" sz="1800" i="1">
                            <a:latin typeface="Cambria Math" panose="02040503050406030204" pitchFamily="18" charset="0"/>
                          </a:rPr>
                          <m:t>, </m:t>
                        </m:r>
                        <m:r>
                          <a:rPr lang="en-US" sz="1800" i="1">
                            <a:latin typeface="Cambria Math" panose="02040503050406030204" pitchFamily="18" charset="0"/>
                          </a:rPr>
                          <m:t>#</m:t>
                        </m:r>
                        <m:d>
                          <m:dPr>
                            <m:ctrlPr>
                              <a:rPr lang="ru-RU" sz="1800" i="1">
                                <a:latin typeface="Cambria Math" panose="02040503050406030204" pitchFamily="18" charset="0"/>
                              </a:rPr>
                            </m:ctrlPr>
                          </m:dPr>
                          <m:e>
                            <m:r>
                              <a:rPr lang="en-US" sz="1800" i="1">
                                <a:latin typeface="Cambria Math" panose="02040503050406030204" pitchFamily="18" charset="0"/>
                              </a:rPr>
                              <m:t>5</m:t>
                            </m:r>
                          </m:e>
                        </m:d>
                      </m:e>
                    </m:eqArr>
                  </m:oMath>
                </a14:m>
                <a:endParaRPr lang="ru-RU" sz="1800" dirty="0"/>
              </a:p>
              <a:p>
                <a14:m>
                  <m:oMath xmlns:m="http://schemas.openxmlformats.org/officeDocument/2006/math">
                    <m:eqArr>
                      <m:eqArrPr>
                        <m:ctrlPr>
                          <a:rPr lang="ru-RU" sz="1800" i="1">
                            <a:latin typeface="Cambria Math" panose="02040503050406030204" pitchFamily="18" charset="0"/>
                          </a:rPr>
                        </m:ctrlPr>
                      </m:eqArrPr>
                      <m:e>
                        <m:sSub>
                          <m:sSubPr>
                            <m:ctrlPr>
                              <a:rPr lang="ru-RU" sz="1800" i="1">
                                <a:latin typeface="Cambria Math" panose="02040503050406030204" pitchFamily="18" charset="0"/>
                              </a:rPr>
                            </m:ctrlPr>
                          </m:sSubPr>
                          <m:e>
                            <m:r>
                              <a:rPr lang="en-US" sz="1800" i="1">
                                <a:latin typeface="Cambria Math" panose="02040503050406030204" pitchFamily="18" charset="0"/>
                              </a:rPr>
                              <m:t>𝐾</m:t>
                            </m:r>
                          </m:e>
                          <m:sub>
                            <m:r>
                              <a:rPr lang="en-US" sz="1800" i="1">
                                <a:latin typeface="Cambria Math" panose="02040503050406030204" pitchFamily="18" charset="0"/>
                              </a:rPr>
                              <m:t>𝑚𝑎𝑥</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en-US" sz="1800" i="1">
                                <a:latin typeface="Cambria Math" panose="02040503050406030204" pitchFamily="18" charset="0"/>
                              </a:rPr>
                              <m:t>𝑀𝐴𝑋</m:t>
                            </m:r>
                          </m:e>
                          <m:sub>
                            <m:r>
                              <a:rPr lang="en-US" sz="1800" i="1">
                                <a:latin typeface="Cambria Math" panose="02040503050406030204" pitchFamily="18" charset="0"/>
                              </a:rPr>
                              <m:t>𝑖</m:t>
                            </m:r>
                          </m:sub>
                        </m:sSub>
                        <m:d>
                          <m:dPr>
                            <m:ctrlPr>
                              <a:rPr lang="ru-RU" sz="1800" i="1">
                                <a:latin typeface="Cambria Math" panose="02040503050406030204" pitchFamily="18" charset="0"/>
                              </a:rPr>
                            </m:ctrlPr>
                          </m:dPr>
                          <m:e>
                            <m:r>
                              <a:rPr lang="en-US" sz="1800" i="1">
                                <a:latin typeface="Cambria Math" panose="02040503050406030204" pitchFamily="18" charset="0"/>
                              </a:rPr>
                              <m:t>𝐾</m:t>
                            </m:r>
                            <m:d>
                              <m:dPr>
                                <m:ctrlPr>
                                  <a:rPr lang="ru-RU" sz="1800" i="1">
                                    <a:latin typeface="Cambria Math" panose="02040503050406030204" pitchFamily="18" charset="0"/>
                                  </a:rPr>
                                </m:ctrlPr>
                              </m:dPr>
                              <m:e>
                                <m:sSub>
                                  <m:sSubPr>
                                    <m:ctrlPr>
                                      <a:rPr lang="ru-RU"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sub>
                                </m:sSub>
                              </m:e>
                            </m:d>
                          </m:e>
                        </m:d>
                        <m:r>
                          <a:rPr lang="en-US" sz="1800" i="1">
                            <a:latin typeface="Cambria Math" panose="02040503050406030204" pitchFamily="18" charset="0"/>
                          </a:rPr>
                          <m:t>,#</m:t>
                        </m:r>
                        <m:d>
                          <m:dPr>
                            <m:ctrlPr>
                              <a:rPr lang="ru-RU" sz="1800" i="1">
                                <a:latin typeface="Cambria Math" panose="02040503050406030204" pitchFamily="18" charset="0"/>
                              </a:rPr>
                            </m:ctrlPr>
                          </m:dPr>
                          <m:e>
                            <m:r>
                              <a:rPr lang="ru-RU" sz="1800" i="1">
                                <a:latin typeface="Cambria Math" panose="02040503050406030204" pitchFamily="18" charset="0"/>
                              </a:rPr>
                              <m:t> 6</m:t>
                            </m:r>
                          </m:e>
                        </m:d>
                      </m:e>
                    </m:eqArr>
                  </m:oMath>
                </a14:m>
                <a:endParaRPr lang="ru-RU" dirty="0"/>
              </a:p>
              <a:p>
                <a:endParaRPr lang="ru-RU" dirty="0" smtClean="0"/>
              </a:p>
            </p:txBody>
          </p:sp>
        </mc:Choice>
        <mc:Fallback xmlns="">
          <p:sp>
            <p:nvSpPr>
              <p:cNvPr id="3" name="Объект 2"/>
              <p:cNvSpPr>
                <a:spLocks noGrp="1" noRot="1" noChangeAspect="1" noMove="1" noResize="1" noEditPoints="1" noAdjustHandles="1" noChangeArrowheads="1" noChangeShapeType="1" noTextEdit="1"/>
              </p:cNvSpPr>
              <p:nvPr>
                <p:ph sz="half" idx="1"/>
              </p:nvPr>
            </p:nvSpPr>
            <p:spPr>
              <a:xfrm>
                <a:off x="202045" y="1455882"/>
                <a:ext cx="10975974" cy="4889499"/>
              </a:xfrm>
              <a:blipFill>
                <a:blip r:embed="rId2"/>
                <a:stretch>
                  <a:fillRect l="-333"/>
                </a:stretch>
              </a:blipFill>
            </p:spPr>
            <p:txBody>
              <a:bodyPr/>
              <a:lstStyle/>
              <a:p>
                <a:r>
                  <a:rPr lang="ru-RU">
                    <a:noFill/>
                  </a:rPr>
                  <a:t> </a:t>
                </a:r>
              </a:p>
            </p:txBody>
          </p:sp>
        </mc:Fallback>
      </mc:AlternateContent>
      <p:sp>
        <p:nvSpPr>
          <p:cNvPr id="4" name="Номер слайда 3"/>
          <p:cNvSpPr>
            <a:spLocks noGrp="1"/>
          </p:cNvSpPr>
          <p:nvPr>
            <p:ph type="sldNum" sz="quarter" idx="12"/>
          </p:nvPr>
        </p:nvSpPr>
        <p:spPr/>
        <p:txBody>
          <a:bodyPr/>
          <a:lstStyle/>
          <a:p>
            <a:fld id="{BAF3FE18-2959-4E91-B4F0-6EB362D14BDF}" type="slidenum">
              <a:rPr lang="ru-RU" smtClean="0"/>
              <a:t>20</a:t>
            </a:fld>
            <a:endParaRPr lang="ru-RU"/>
          </a:p>
        </p:txBody>
      </p:sp>
    </p:spTree>
    <p:extLst>
      <p:ext uri="{BB962C8B-B14F-4D97-AF65-F5344CB8AC3E}">
        <p14:creationId xmlns:p14="http://schemas.microsoft.com/office/powerpoint/2010/main" val="3617981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Уравнение теплопроводности</a:t>
            </a:r>
            <a:endParaRPr lang="ru-RU" dirty="0"/>
          </a:p>
        </p:txBody>
      </p:sp>
      <mc:AlternateContent xmlns:mc="http://schemas.openxmlformats.org/markup-compatibility/2006" xmlns:a14="http://schemas.microsoft.com/office/drawing/2010/main">
        <mc:Choice Requires="a14">
          <p:sp>
            <p:nvSpPr>
              <p:cNvPr id="4" name="Объект 3"/>
              <p:cNvSpPr>
                <a:spLocks noGrp="1"/>
              </p:cNvSpPr>
              <p:nvPr>
                <p:ph sz="half" idx="1"/>
              </p:nvPr>
            </p:nvSpPr>
            <p:spPr>
              <a:xfrm>
                <a:off x="838200" y="1419225"/>
                <a:ext cx="10515600" cy="1476375"/>
              </a:xfrm>
            </p:spPr>
            <p:txBody>
              <a:bodyPr>
                <a:normAutofit fontScale="70000" lnSpcReduction="20000"/>
              </a:bodyPr>
              <a:lstStyle/>
              <a:p>
                <a14:m>
                  <m:oMath xmlns:m="http://schemas.openxmlformats.org/officeDocument/2006/math">
                    <m:eqArr>
                      <m:eqArrPr>
                        <m:ctrlPr>
                          <a:rPr lang="ru-RU" i="1" smtClean="0">
                            <a:latin typeface="Cambria Math" panose="02040503050406030204" pitchFamily="18" charset="0"/>
                          </a:rPr>
                        </m:ctrlPr>
                      </m:eqArrPr>
                      <m:e>
                        <m:sSubSup>
                          <m:sSubSupPr>
                            <m:ctrlPr>
                              <a:rPr lang="ru-RU" i="1" smtClean="0">
                                <a:latin typeface="Cambria Math" panose="02040503050406030204" pitchFamily="18" charset="0"/>
                              </a:rPr>
                            </m:ctrlPr>
                          </m:sSubSupPr>
                          <m:e>
                            <m:r>
                              <a:rPr lang="en-US" i="1" smtClean="0">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𝑛</m:t>
                                </m:r>
                              </m:sub>
                            </m:sSub>
                          </m:num>
                          <m:den>
                            <m:sSup>
                              <m:sSupPr>
                                <m:ctrlPr>
                                  <a:rPr lang="ru-RU"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den>
                        </m:f>
                        <m:d>
                          <m:dPr>
                            <m:begChr m:val="{"/>
                            <m:endChr m:val="}"/>
                            <m:ctrlPr>
                              <a:rPr lang="ru-RU" i="1">
                                <a:latin typeface="Cambria Math" panose="02040503050406030204" pitchFamily="18" charset="0"/>
                              </a:rPr>
                            </m:ctrlPr>
                          </m:dPr>
                          <m:e>
                            <m:eqArr>
                              <m:eqArrPr>
                                <m:ctrlPr>
                                  <a:rPr lang="ru-RU" i="1">
                                    <a:latin typeface="Cambria Math" panose="02040503050406030204" pitchFamily="18" charset="0"/>
                                  </a:rPr>
                                </m:ctrlPr>
                              </m:eqArrPr>
                              <m:e>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e>
                                </m:d>
                                <m:r>
                                  <a:rPr lang="en-US" i="1">
                                    <a:latin typeface="Cambria Math" panose="02040503050406030204" pitchFamily="18" charset="0"/>
                                  </a:rPr>
                                  <m:t>−</m:t>
                                </m:r>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e>
                                </m:d>
                                <m:r>
                                  <a:rPr lang="en-US" i="1">
                                    <a:latin typeface="Cambria Math" panose="02040503050406030204" pitchFamily="18" charset="0"/>
                                  </a:rPr>
                                  <m:t>+</m:t>
                                </m:r>
                              </m:e>
                              <m:e>
                                <m:r>
                                  <a:rPr lang="en-US" i="1">
                                    <a:latin typeface="Cambria Math" panose="02040503050406030204" pitchFamily="18" charset="0"/>
                                  </a:rPr>
                                  <m:t>+</m:t>
                                </m:r>
                                <m:sSubSup>
                                  <m:sSubSupPr>
                                    <m:ctrlPr>
                                      <a:rPr lang="ru-RU" i="1">
                                        <a:latin typeface="Cambria Math" panose="02040503050406030204" pitchFamily="18" charset="0"/>
                                      </a:rPr>
                                    </m:ctrlPr>
                                  </m:sSubSupPr>
                                  <m:e>
                                    <m:r>
                                      <a:rPr lang="en-US">
                                        <a:latin typeface="Cambria Math" panose="02040503050406030204" pitchFamily="18" charset="0"/>
                                      </a:rPr>
                                      <m:t> </m:t>
                                    </m:r>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e>
                                </m:d>
                                <m:r>
                                  <a:rPr lang="en-US" i="1">
                                    <a:latin typeface="Cambria Math" panose="02040503050406030204" pitchFamily="18" charset="0"/>
                                  </a:rPr>
                                  <m:t>−</m:t>
                                </m:r>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e>
                                </m:d>
                                <m:r>
                                  <a:rPr lang="en-US" i="1">
                                    <a:latin typeface="Cambria Math" panose="02040503050406030204" pitchFamily="18" charset="0"/>
                                  </a:rPr>
                                  <m:t>+</m:t>
                                </m:r>
                              </m:e>
                              <m:e>
                                <m:r>
                                  <a:rPr lang="en-US" i="1">
                                    <a:latin typeface="Cambria Math" panose="02040503050406030204" pitchFamily="18" charset="0"/>
                                  </a:rPr>
                                  <m:t>+</m:t>
                                </m:r>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e>
                                </m:d>
                                <m:r>
                                  <a:rPr lang="en-US" i="1">
                                    <a:latin typeface="Cambria Math" panose="02040503050406030204" pitchFamily="18" charset="0"/>
                                  </a:rPr>
                                  <m:t>−</m:t>
                                </m:r>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e>
                                </m:d>
                              </m:e>
                            </m:eqArr>
                          </m:e>
                        </m:d>
                        <m:r>
                          <a:rPr lang="en-US" i="1">
                            <a:latin typeface="Cambria Math" panose="02040503050406030204" pitchFamily="18" charset="0"/>
                          </a:rPr>
                          <m:t>+</m:t>
                        </m:r>
                        <m:r>
                          <a:rPr lang="en-US" i="1">
                            <a:latin typeface="Cambria Math" panose="02040503050406030204" pitchFamily="18" charset="0"/>
                          </a:rPr>
                          <m:t>𝑞</m:t>
                        </m:r>
                        <m:d>
                          <m:dPr>
                            <m:ctrlPr>
                              <a:rPr lang="ru-RU"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ru-RU"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7</m:t>
                            </m:r>
                          </m:e>
                        </m:d>
                      </m:e>
                    </m:eqArr>
                  </m:oMath>
                </a14:m>
                <a:endParaRPr lang="ru-RU" dirty="0"/>
              </a:p>
              <a:p>
                <a:endParaRPr lang="ru-RU" dirty="0"/>
              </a:p>
              <a:p>
                <a:endParaRPr lang="ru-RU" dirty="0"/>
              </a:p>
              <a:p>
                <a:pPr marL="0" indent="0">
                  <a:buNone/>
                </a:pPr>
                <a:endParaRPr lang="ru-RU" dirty="0"/>
              </a:p>
            </p:txBody>
          </p:sp>
        </mc:Choice>
        <mc:Fallback xmlns="">
          <p:sp>
            <p:nvSpPr>
              <p:cNvPr id="4" name="Объект 3"/>
              <p:cNvSpPr>
                <a:spLocks noGrp="1" noRot="1" noChangeAspect="1" noMove="1" noResize="1" noEditPoints="1" noAdjustHandles="1" noChangeArrowheads="1" noChangeShapeType="1" noTextEdit="1"/>
              </p:cNvSpPr>
              <p:nvPr>
                <p:ph sz="half" idx="1"/>
              </p:nvPr>
            </p:nvSpPr>
            <p:spPr>
              <a:xfrm>
                <a:off x="838200" y="1419225"/>
                <a:ext cx="10515600" cy="1476375"/>
              </a:xfrm>
              <a:blipFill>
                <a:blip r:embed="rId2"/>
                <a:stretch>
                  <a:fillRect t="-3306" r="-34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p:cNvSpPr/>
              <p:nvPr/>
            </p:nvSpPr>
            <p:spPr>
              <a:xfrm>
                <a:off x="838200" y="3158266"/>
                <a:ext cx="3695700" cy="2859373"/>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eqArr>
                      <m:eqArrPr>
                        <m:ctrlPr>
                          <a:rPr lang="ru-RU" i="1" smtClean="0">
                            <a:latin typeface="Cambria Math" panose="02040503050406030204" pitchFamily="18" charset="0"/>
                          </a:rPr>
                        </m:ctrlPr>
                      </m:eqArrPr>
                      <m:e>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m:rPr>
                            <m:sty m:val="p"/>
                          </m:rPr>
                          <a:rPr lang="en-US">
                            <a:latin typeface="Cambria Math" panose="02040503050406030204" pitchFamily="18" charset="0"/>
                          </a:rPr>
                          <m:t>Κ</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e>
                        </m:d>
                        <m:r>
                          <a:rPr lang="ru-RU" i="1">
                            <a:latin typeface="Cambria Math" panose="02040503050406030204" pitchFamily="18" charset="0"/>
                          </a:rPr>
                          <m:t>,</m:t>
                        </m:r>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8</m:t>
                            </m:r>
                          </m:e>
                        </m:d>
                      </m:e>
                    </m:eqArr>
                  </m:oMath>
                </a14:m>
                <a:endParaRPr lang="ru-RU" dirty="0"/>
              </a:p>
              <a:p>
                <a:pPr marL="285750" indent="-285750">
                  <a:buFont typeface="Arial" panose="020B0604020202020204" pitchFamily="34" charset="0"/>
                  <a:buChar char="•"/>
                </a:pPr>
                <a14:m>
                  <m:oMath xmlns:m="http://schemas.openxmlformats.org/officeDocument/2006/math">
                    <m:eqArr>
                      <m:eqArrPr>
                        <m:ctrlPr>
                          <a:rPr lang="ru-RU" i="1">
                            <a:latin typeface="Cambria Math" panose="02040503050406030204" pitchFamily="18" charset="0"/>
                          </a:rPr>
                        </m:ctrlPr>
                      </m:eqArrPr>
                      <m:e>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m:rPr>
                            <m:sty m:val="p"/>
                          </m:rPr>
                          <a:rPr lang="en-US">
                            <a:latin typeface="Cambria Math" panose="02040503050406030204" pitchFamily="18" charset="0"/>
                          </a:rPr>
                          <m:t>Κ</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𝑘</m:t>
                                </m:r>
                              </m:sub>
                            </m:sSub>
                          </m:e>
                        </m:d>
                        <m:r>
                          <a:rPr lang="ru-RU" i="1">
                            <a:latin typeface="Cambria Math" panose="02040503050406030204" pitchFamily="18" charset="0"/>
                          </a:rPr>
                          <m:t>,</m:t>
                        </m:r>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9</m:t>
                            </m:r>
                          </m:e>
                        </m:d>
                      </m:e>
                    </m:eqArr>
                  </m:oMath>
                </a14:m>
                <a:endParaRPr lang="ru-RU" dirty="0"/>
              </a:p>
              <a:p>
                <a:pPr marL="285750" indent="-285750">
                  <a:buFont typeface="Arial" panose="020B0604020202020204" pitchFamily="34" charset="0"/>
                  <a:buChar char="•"/>
                </a:pPr>
                <a14:m>
                  <m:oMath xmlns:m="http://schemas.openxmlformats.org/officeDocument/2006/math">
                    <m:eqArr>
                      <m:eqArrPr>
                        <m:ctrlPr>
                          <a:rPr lang="ru-RU" i="1">
                            <a:latin typeface="Cambria Math" panose="02040503050406030204" pitchFamily="18" charset="0"/>
                          </a:rPr>
                        </m:ctrlPr>
                      </m:eqArrPr>
                      <m:e>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b>
                          <m:sup>
                            <m:r>
                              <a:rPr lang="en-US" i="1">
                                <a:latin typeface="Cambria Math" panose="02040503050406030204" pitchFamily="18" charset="0"/>
                              </a:rPr>
                              <m:t>𝑛</m:t>
                            </m:r>
                          </m:sup>
                        </m:sSubSup>
                        <m:r>
                          <a:rPr lang="en-US" i="1">
                            <a:latin typeface="Cambria Math" panose="02040503050406030204" pitchFamily="18" charset="0"/>
                          </a:rPr>
                          <m:t>=</m:t>
                        </m:r>
                        <m:r>
                          <m:rPr>
                            <m:sty m:val="p"/>
                          </m:rPr>
                          <a:rPr lang="en-US">
                            <a:latin typeface="Cambria Math" panose="02040503050406030204" pitchFamily="18" charset="0"/>
                          </a:rPr>
                          <m:t>Κ</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b>
                            </m:sSub>
                          </m:e>
                        </m:d>
                        <m:r>
                          <a:rPr lang="en-US">
                            <a:latin typeface="Cambria Math" panose="02040503050406030204" pitchFamily="18" charset="0"/>
                          </a:rPr>
                          <m:t>,</m:t>
                        </m:r>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10</m:t>
                            </m:r>
                          </m:e>
                        </m:d>
                      </m:e>
                    </m:eqArr>
                  </m:oMath>
                </a14:m>
                <a:endParaRPr lang="ru-RU" dirty="0"/>
              </a:p>
              <a:p>
                <a:pPr marL="285750" indent="-285750">
                  <a:buFont typeface="Arial" panose="020B0604020202020204" pitchFamily="34" charset="0"/>
                  <a:buChar char="•"/>
                </a:pPr>
                <a14:m>
                  <m:oMath xmlns:m="http://schemas.openxmlformats.org/officeDocument/2006/math">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num>
                          <m:den>
                            <m:r>
                              <a:rPr lang="en-US" i="1">
                                <a:latin typeface="Cambria Math" panose="02040503050406030204" pitchFamily="18" charset="0"/>
                              </a:rPr>
                              <m:t>2</m:t>
                            </m:r>
                          </m:den>
                        </m:f>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11</m:t>
                            </m:r>
                          </m:e>
                        </m:d>
                      </m:e>
                    </m:eqArr>
                  </m:oMath>
                </a14:m>
                <a:endParaRPr lang="ru-RU" dirty="0"/>
              </a:p>
              <a:p>
                <a:pPr marL="285750" indent="-285750">
                  <a:buFont typeface="Arial" panose="020B0604020202020204" pitchFamily="34" charset="0"/>
                  <a:buChar char="•"/>
                </a:pPr>
                <a14:m>
                  <m:oMath xmlns:m="http://schemas.openxmlformats.org/officeDocument/2006/math">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Κ</m:t>
                        </m:r>
                        <m:r>
                          <a:rPr lang="en-US" i="1">
                            <a:latin typeface="Cambria Math" panose="02040503050406030204" pitchFamily="18" charset="0"/>
                          </a:rPr>
                          <m:t>∗</m:t>
                        </m:r>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ru-RU"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𝑚𝑎𝑥</m:t>
                                </m:r>
                              </m:sub>
                            </m:sSub>
                          </m:den>
                        </m:f>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12</m:t>
                            </m:r>
                          </m:e>
                        </m:d>
                      </m:e>
                    </m:eqArr>
                  </m:oMath>
                </a14:m>
                <a:endParaRPr lang="ru-RU" dirty="0"/>
              </a:p>
              <a:p>
                <a:pPr marL="285750" indent="-285750">
                  <a:buFont typeface="Arial" panose="020B0604020202020204" pitchFamily="34" charset="0"/>
                  <a:buChar char="•"/>
                </a:pPr>
                <a14:m>
                  <m:oMath xmlns:m="http://schemas.openxmlformats.org/officeDocument/2006/math">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𝑀𝐴𝑋</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d>
                          <m:dPr>
                            <m:ctrlPr>
                              <a:rPr lang="ru-RU" i="1">
                                <a:latin typeface="Cambria Math" panose="02040503050406030204" pitchFamily="18" charset="0"/>
                              </a:rPr>
                            </m:ctrlPr>
                          </m:dPr>
                          <m:e>
                            <m:r>
                              <a:rPr lang="en-US" i="1">
                                <a:latin typeface="Cambria Math" panose="02040503050406030204" pitchFamily="18" charset="0"/>
                              </a:rPr>
                              <m:t>𝐾</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e>
                            </m:d>
                          </m:e>
                        </m:d>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13</m:t>
                            </m:r>
                          </m:e>
                        </m:d>
                      </m:e>
                    </m:eqArr>
                  </m:oMath>
                </a14:m>
                <a:endParaRPr lang="ru-RU" dirty="0"/>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838200" y="3158266"/>
                <a:ext cx="3695700" cy="2859373"/>
              </a:xfrm>
              <a:prstGeom prst="rect">
                <a:avLst/>
              </a:prstGeom>
              <a:blipFill>
                <a:blip r:embed="rId3"/>
                <a:stretch>
                  <a:fillRect l="-1155"/>
                </a:stretch>
              </a:blipFill>
            </p:spPr>
            <p:txBody>
              <a:bodyPr/>
              <a:lstStyle/>
              <a:p>
                <a:r>
                  <a:rPr lang="ru-RU">
                    <a:noFill/>
                  </a:rPr>
                  <a:t> </a:t>
                </a:r>
              </a:p>
            </p:txBody>
          </p:sp>
        </mc:Fallback>
      </mc:AlternateContent>
      <p:sp>
        <p:nvSpPr>
          <p:cNvPr id="3" name="Номер слайда 2"/>
          <p:cNvSpPr>
            <a:spLocks noGrp="1"/>
          </p:cNvSpPr>
          <p:nvPr>
            <p:ph type="sldNum" sz="quarter" idx="12"/>
          </p:nvPr>
        </p:nvSpPr>
        <p:spPr/>
        <p:txBody>
          <a:bodyPr/>
          <a:lstStyle/>
          <a:p>
            <a:fld id="{BAF3FE18-2959-4E91-B4F0-6EB362D14BDF}" type="slidenum">
              <a:rPr lang="ru-RU" smtClean="0"/>
              <a:t>21</a:t>
            </a:fld>
            <a:endParaRPr lang="ru-RU"/>
          </a:p>
        </p:txBody>
      </p:sp>
    </p:spTree>
    <p:extLst>
      <p:ext uri="{BB962C8B-B14F-4D97-AF65-F5344CB8AC3E}">
        <p14:creationId xmlns:p14="http://schemas.microsoft.com/office/powerpoint/2010/main" val="2589862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Формулы деформаций</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sz="half" idx="1"/>
              </p:nvPr>
            </p:nvSpPr>
            <p:spPr>
              <a:xfrm>
                <a:off x="596900" y="1480685"/>
                <a:ext cx="5181600" cy="2689533"/>
              </a:xfrm>
            </p:spPr>
            <p:txBody>
              <a:bodyPr>
                <a:normAutofit/>
              </a:bodyPr>
              <a:lstStyle/>
              <a:p>
                <a14:m>
                  <m:oMath xmlns:m="http://schemas.openxmlformats.org/officeDocument/2006/math">
                    <m:eqArr>
                      <m:eqArrPr>
                        <m:ctrlPr>
                          <a:rPr lang="ru-RU" sz="2000" i="1" smtClean="0">
                            <a:latin typeface="Cambria Math" panose="02040503050406030204" pitchFamily="18" charset="0"/>
                          </a:rPr>
                        </m:ctrlPr>
                      </m:eqArrPr>
                      <m:e>
                        <m:sSubSup>
                          <m:sSubSupPr>
                            <m:ctrlPr>
                              <a:rPr lang="ru-RU" sz="2000" i="1">
                                <a:latin typeface="Cambria Math" panose="02040503050406030204" pitchFamily="18" charset="0"/>
                              </a:rPr>
                            </m:ctrlPr>
                          </m:sSubSupPr>
                          <m:e>
                            <m:r>
                              <a:rPr lang="ru-RU" sz="2000" i="1">
                                <a:latin typeface="Cambria Math" panose="02040503050406030204" pitchFamily="18" charset="0"/>
                              </a:rPr>
                              <m:t>𝜉</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𝑘</m:t>
                            </m:r>
                          </m:sub>
                          <m:sup>
                            <m:r>
                              <a:rPr lang="ru-RU" sz="2000" i="1">
                                <a:latin typeface="Cambria Math" panose="02040503050406030204" pitchFamily="18" charset="0"/>
                              </a:rPr>
                              <m:t>𝑥</m:t>
                            </m:r>
                          </m:sup>
                        </m:sSubSup>
                        <m:r>
                          <a:rPr lang="ru-RU" sz="2000" i="1">
                            <a:latin typeface="Cambria Math" panose="02040503050406030204" pitchFamily="18" charset="0"/>
                          </a:rPr>
                          <m:t>=−</m:t>
                        </m:r>
                        <m:sSup>
                          <m:sSupPr>
                            <m:ctrlPr>
                              <a:rPr lang="ru-RU" sz="2000" i="1">
                                <a:latin typeface="Cambria Math" panose="02040503050406030204" pitchFamily="18" charset="0"/>
                              </a:rPr>
                            </m:ctrlPr>
                          </m:sSupPr>
                          <m:e>
                            <m:r>
                              <a:rPr lang="ru-RU" sz="2000" i="1">
                                <a:latin typeface="Cambria Math" panose="02040503050406030204" pitchFamily="18" charset="0"/>
                              </a:rPr>
                              <m:t>h</m:t>
                            </m:r>
                          </m:e>
                          <m:sup>
                            <m:r>
                              <a:rPr lang="ru-RU" sz="2000" i="1">
                                <a:latin typeface="Cambria Math" panose="02040503050406030204" pitchFamily="18" charset="0"/>
                              </a:rPr>
                              <m:t>2</m:t>
                            </m:r>
                          </m:sup>
                        </m:sSup>
                        <m:f>
                          <m:fPr>
                            <m:ctrlPr>
                              <a:rPr lang="ru-RU" sz="2000" i="1">
                                <a:latin typeface="Cambria Math" panose="02040503050406030204" pitchFamily="18" charset="0"/>
                              </a:rPr>
                            </m:ctrlPr>
                          </m:fPr>
                          <m:num>
                            <m:r>
                              <a:rPr lang="ru-RU" sz="2000" i="1">
                                <a:latin typeface="Cambria Math" panose="02040503050406030204" pitchFamily="18" charset="0"/>
                              </a:rPr>
                              <m:t>𝜕</m:t>
                            </m:r>
                            <m:d>
                              <m:dPr>
                                <m:ctrlPr>
                                  <a:rPr lang="ru-RU" sz="2000" i="1">
                                    <a:latin typeface="Cambria Math" panose="02040503050406030204" pitchFamily="18" charset="0"/>
                                  </a:rPr>
                                </m:ctrlPr>
                              </m:dPr>
                              <m:e>
                                <m:sSub>
                                  <m:sSubPr>
                                    <m:ctrlPr>
                                      <a:rPr lang="ru-RU" sz="2000" i="1">
                                        <a:latin typeface="Cambria Math" panose="02040503050406030204" pitchFamily="18" charset="0"/>
                                      </a:rPr>
                                    </m:ctrlPr>
                                  </m:sSubPr>
                                  <m:e>
                                    <m:r>
                                      <a:rPr lang="ru-RU" sz="2000" i="1">
                                        <a:latin typeface="Cambria Math" panose="02040503050406030204" pitchFamily="18" charset="0"/>
                                      </a:rPr>
                                      <m:t>𝛼</m:t>
                                    </m:r>
                                  </m:e>
                                  <m:sub>
                                    <m:r>
                                      <a:rPr lang="ru-RU" sz="2000" i="1">
                                        <a:latin typeface="Cambria Math" panose="02040503050406030204" pitchFamily="18" charset="0"/>
                                      </a:rPr>
                                      <m:t>0</m:t>
                                    </m:r>
                                  </m:sub>
                                </m:sSub>
                                <m:r>
                                  <a:rPr lang="ru-RU" sz="2000" i="1">
                                    <a:latin typeface="Cambria Math" panose="02040503050406030204" pitchFamily="18" charset="0"/>
                                  </a:rPr>
                                  <m:t>∆</m:t>
                                </m:r>
                                <m:r>
                                  <a:rPr lang="ru-RU" sz="2000" i="1">
                                    <a:latin typeface="Cambria Math" panose="02040503050406030204" pitchFamily="18" charset="0"/>
                                  </a:rPr>
                                  <m:t>𝑇</m:t>
                                </m:r>
                              </m:e>
                            </m:d>
                          </m:num>
                          <m:den>
                            <m:r>
                              <a:rPr lang="ru-RU" sz="2000" i="1">
                                <a:latin typeface="Cambria Math" panose="02040503050406030204" pitchFamily="18" charset="0"/>
                              </a:rPr>
                              <m:t>𝜕</m:t>
                            </m:r>
                            <m:r>
                              <a:rPr lang="ru-RU" sz="2000" i="1">
                                <a:latin typeface="Cambria Math" panose="02040503050406030204" pitchFamily="18" charset="0"/>
                              </a:rPr>
                              <m:t>𝑥</m:t>
                            </m:r>
                          </m:den>
                        </m:f>
                        <m:r>
                          <a:rPr lang="ru-RU" sz="2000" i="1">
                            <a:latin typeface="Cambria Math" panose="02040503050406030204" pitchFamily="18" charset="0"/>
                          </a:rPr>
                          <m:t>=−</m:t>
                        </m:r>
                        <m:r>
                          <a:rPr lang="ru-RU" sz="2000" i="1">
                            <a:latin typeface="Cambria Math" panose="02040503050406030204" pitchFamily="18" charset="0"/>
                          </a:rPr>
                          <m:t>h</m:t>
                        </m:r>
                        <m:f>
                          <m:fPr>
                            <m:ctrlPr>
                              <a:rPr lang="ru-RU" sz="2000" i="1">
                                <a:latin typeface="Cambria Math" panose="02040503050406030204" pitchFamily="18" charset="0"/>
                              </a:rPr>
                            </m:ctrlPr>
                          </m:fPr>
                          <m:num>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𝑘</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𝑘</m:t>
                                </m:r>
                              </m:sub>
                            </m:sSub>
                          </m:num>
                          <m:den>
                            <m:r>
                              <a:rPr lang="ru-RU" sz="2000" i="1">
                                <a:latin typeface="Cambria Math" panose="02040503050406030204" pitchFamily="18" charset="0"/>
                              </a:rPr>
                              <m:t>2</m:t>
                            </m:r>
                          </m:den>
                        </m:f>
                        <m:r>
                          <a:rPr lang="ru-RU" sz="2000" i="1">
                            <a:latin typeface="Cambria Math" panose="02040503050406030204" pitchFamily="18" charset="0"/>
                          </a:rPr>
                          <m:t> #</m:t>
                        </m:r>
                        <m:d>
                          <m:dPr>
                            <m:ctrlPr>
                              <a:rPr lang="ru-RU" sz="2000" i="1">
                                <a:latin typeface="Cambria Math" panose="02040503050406030204" pitchFamily="18" charset="0"/>
                              </a:rPr>
                            </m:ctrlPr>
                          </m:dPr>
                          <m:e>
                            <m:r>
                              <a:rPr lang="en-US" sz="2000" i="1">
                                <a:latin typeface="Cambria Math" panose="02040503050406030204" pitchFamily="18" charset="0"/>
                              </a:rPr>
                              <m:t>14</m:t>
                            </m:r>
                          </m:e>
                        </m:d>
                      </m:e>
                    </m:eqArr>
                  </m:oMath>
                </a14:m>
                <a:endParaRPr lang="ru-RU" sz="2000" dirty="0"/>
              </a:p>
              <a:p>
                <a14:m>
                  <m:oMath xmlns:m="http://schemas.openxmlformats.org/officeDocument/2006/math">
                    <m:eqArr>
                      <m:eqArrPr>
                        <m:ctrlPr>
                          <a:rPr lang="ru-RU" sz="2000" i="1">
                            <a:latin typeface="Cambria Math" panose="02040503050406030204" pitchFamily="18" charset="0"/>
                          </a:rPr>
                        </m:ctrlPr>
                      </m:eqArrPr>
                      <m:e>
                        <m:sSubSup>
                          <m:sSubSupPr>
                            <m:ctrlPr>
                              <a:rPr lang="ru-RU" sz="2000" i="1">
                                <a:latin typeface="Cambria Math" panose="02040503050406030204" pitchFamily="18" charset="0"/>
                              </a:rPr>
                            </m:ctrlPr>
                          </m:sSubSupPr>
                          <m:e>
                            <m:r>
                              <a:rPr lang="ru-RU" sz="2000" i="1">
                                <a:latin typeface="Cambria Math" panose="02040503050406030204" pitchFamily="18" charset="0"/>
                              </a:rPr>
                              <m:t>𝜉</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𝑘</m:t>
                            </m:r>
                          </m:sub>
                          <m:sup>
                            <m:r>
                              <a:rPr lang="en-US" sz="2000" i="1">
                                <a:latin typeface="Cambria Math" panose="02040503050406030204" pitchFamily="18" charset="0"/>
                              </a:rPr>
                              <m:t>𝑦</m:t>
                            </m:r>
                          </m:sup>
                        </m:sSubSup>
                        <m:r>
                          <a:rPr lang="ru-RU" sz="2000" i="1">
                            <a:latin typeface="Cambria Math" panose="02040503050406030204" pitchFamily="18" charset="0"/>
                          </a:rPr>
                          <m:t>=−</m:t>
                        </m:r>
                        <m:sSup>
                          <m:sSupPr>
                            <m:ctrlPr>
                              <a:rPr lang="ru-RU" sz="2000" i="1">
                                <a:latin typeface="Cambria Math" panose="02040503050406030204" pitchFamily="18" charset="0"/>
                              </a:rPr>
                            </m:ctrlPr>
                          </m:sSupPr>
                          <m:e>
                            <m:r>
                              <a:rPr lang="ru-RU" sz="2000" i="1">
                                <a:latin typeface="Cambria Math" panose="02040503050406030204" pitchFamily="18" charset="0"/>
                              </a:rPr>
                              <m:t>h</m:t>
                            </m:r>
                          </m:e>
                          <m:sup>
                            <m:r>
                              <a:rPr lang="ru-RU" sz="2000" i="1">
                                <a:latin typeface="Cambria Math" panose="02040503050406030204" pitchFamily="18" charset="0"/>
                              </a:rPr>
                              <m:t>2</m:t>
                            </m:r>
                          </m:sup>
                        </m:sSup>
                        <m:f>
                          <m:fPr>
                            <m:ctrlPr>
                              <a:rPr lang="ru-RU" sz="2000" i="1">
                                <a:latin typeface="Cambria Math" panose="02040503050406030204" pitchFamily="18" charset="0"/>
                              </a:rPr>
                            </m:ctrlPr>
                          </m:fPr>
                          <m:num>
                            <m:r>
                              <a:rPr lang="ru-RU" sz="2000" i="1">
                                <a:latin typeface="Cambria Math" panose="02040503050406030204" pitchFamily="18" charset="0"/>
                              </a:rPr>
                              <m:t>𝜕</m:t>
                            </m:r>
                            <m:d>
                              <m:dPr>
                                <m:ctrlPr>
                                  <a:rPr lang="ru-RU" sz="2000" i="1">
                                    <a:latin typeface="Cambria Math" panose="02040503050406030204" pitchFamily="18" charset="0"/>
                                  </a:rPr>
                                </m:ctrlPr>
                              </m:dPr>
                              <m:e>
                                <m:sSub>
                                  <m:sSubPr>
                                    <m:ctrlPr>
                                      <a:rPr lang="ru-RU" sz="2000" i="1">
                                        <a:latin typeface="Cambria Math" panose="02040503050406030204" pitchFamily="18" charset="0"/>
                                      </a:rPr>
                                    </m:ctrlPr>
                                  </m:sSubPr>
                                  <m:e>
                                    <m:r>
                                      <a:rPr lang="ru-RU" sz="2000" i="1">
                                        <a:latin typeface="Cambria Math" panose="02040503050406030204" pitchFamily="18" charset="0"/>
                                      </a:rPr>
                                      <m:t>𝛼</m:t>
                                    </m:r>
                                  </m:e>
                                  <m:sub>
                                    <m:r>
                                      <a:rPr lang="ru-RU" sz="2000" i="1">
                                        <a:latin typeface="Cambria Math" panose="02040503050406030204" pitchFamily="18" charset="0"/>
                                      </a:rPr>
                                      <m:t>0</m:t>
                                    </m:r>
                                  </m:sub>
                                </m:sSub>
                                <m:r>
                                  <a:rPr lang="ru-RU" sz="2000" i="1">
                                    <a:latin typeface="Cambria Math" panose="02040503050406030204" pitchFamily="18" charset="0"/>
                                  </a:rPr>
                                  <m:t>∆</m:t>
                                </m:r>
                                <m:r>
                                  <a:rPr lang="ru-RU" sz="2000" i="1">
                                    <a:latin typeface="Cambria Math" panose="02040503050406030204" pitchFamily="18" charset="0"/>
                                  </a:rPr>
                                  <m:t>𝑇</m:t>
                                </m:r>
                              </m:e>
                            </m:d>
                          </m:num>
                          <m:den>
                            <m:r>
                              <a:rPr lang="ru-RU" sz="2000" i="1">
                                <a:latin typeface="Cambria Math" panose="02040503050406030204" pitchFamily="18" charset="0"/>
                              </a:rPr>
                              <m:t>𝜕</m:t>
                            </m:r>
                            <m:r>
                              <a:rPr lang="ru-RU" sz="2000" i="1">
                                <a:latin typeface="Cambria Math" panose="02040503050406030204" pitchFamily="18" charset="0"/>
                              </a:rPr>
                              <m:t>𝑦</m:t>
                            </m:r>
                          </m:den>
                        </m:f>
                        <m:r>
                          <a:rPr lang="ru-RU" sz="2000" i="1">
                            <a:latin typeface="Cambria Math" panose="02040503050406030204" pitchFamily="18" charset="0"/>
                          </a:rPr>
                          <m:t>=−</m:t>
                        </m:r>
                        <m:r>
                          <a:rPr lang="ru-RU" sz="2000" i="1">
                            <a:latin typeface="Cambria Math" panose="02040503050406030204" pitchFamily="18" charset="0"/>
                          </a:rPr>
                          <m:t>h</m:t>
                        </m:r>
                        <m:f>
                          <m:fPr>
                            <m:ctrlPr>
                              <a:rPr lang="ru-RU" sz="2000" i="1">
                                <a:latin typeface="Cambria Math" panose="02040503050406030204" pitchFamily="18" charset="0"/>
                              </a:rPr>
                            </m:ctrlPr>
                          </m:fPr>
                          <m:num>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+1,</m:t>
                                </m:r>
                                <m:r>
                                  <a:rPr lang="en-US" sz="2000" i="1">
                                    <a:latin typeface="Cambria Math" panose="02040503050406030204" pitchFamily="18" charset="0"/>
                                  </a:rPr>
                                  <m:t>𝑘</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−1,</m:t>
                                </m:r>
                                <m:r>
                                  <a:rPr lang="en-US" sz="2000" i="1">
                                    <a:latin typeface="Cambria Math" panose="02040503050406030204" pitchFamily="18" charset="0"/>
                                  </a:rPr>
                                  <m:t>𝑘</m:t>
                                </m:r>
                              </m:sub>
                            </m:sSub>
                          </m:num>
                          <m:den>
                            <m:r>
                              <a:rPr lang="ru-RU" sz="2000" i="1">
                                <a:latin typeface="Cambria Math" panose="02040503050406030204" pitchFamily="18" charset="0"/>
                              </a:rPr>
                              <m:t>2</m:t>
                            </m:r>
                          </m:den>
                        </m:f>
                        <m:r>
                          <a:rPr lang="ru-RU" sz="2000" i="1">
                            <a:latin typeface="Cambria Math" panose="02040503050406030204" pitchFamily="18" charset="0"/>
                          </a:rPr>
                          <m:t> #</m:t>
                        </m:r>
                        <m:d>
                          <m:dPr>
                            <m:ctrlPr>
                              <a:rPr lang="ru-RU" sz="2000" i="1">
                                <a:latin typeface="Cambria Math" panose="02040503050406030204" pitchFamily="18" charset="0"/>
                              </a:rPr>
                            </m:ctrlPr>
                          </m:dPr>
                          <m:e>
                            <m:r>
                              <a:rPr lang="ru-RU" sz="2000" i="1">
                                <a:latin typeface="Cambria Math" panose="02040503050406030204" pitchFamily="18" charset="0"/>
                              </a:rPr>
                              <m:t>15</m:t>
                            </m:r>
                          </m:e>
                        </m:d>
                      </m:e>
                    </m:eqArr>
                  </m:oMath>
                </a14:m>
                <a:endParaRPr lang="ru-RU" sz="2000" dirty="0"/>
              </a:p>
              <a:p>
                <a14:m>
                  <m:oMath xmlns:m="http://schemas.openxmlformats.org/officeDocument/2006/math">
                    <m:eqArr>
                      <m:eqArrPr>
                        <m:ctrlPr>
                          <a:rPr lang="ru-RU" sz="2000" i="1">
                            <a:latin typeface="Cambria Math" panose="02040503050406030204" pitchFamily="18" charset="0"/>
                          </a:rPr>
                        </m:ctrlPr>
                      </m:eqArrPr>
                      <m:e>
                        <m:sSubSup>
                          <m:sSubSupPr>
                            <m:ctrlPr>
                              <a:rPr lang="ru-RU" sz="2000" i="1">
                                <a:latin typeface="Cambria Math" panose="02040503050406030204" pitchFamily="18" charset="0"/>
                              </a:rPr>
                            </m:ctrlPr>
                          </m:sSubSupPr>
                          <m:e>
                            <m:r>
                              <a:rPr lang="ru-RU" sz="2000" i="1">
                                <a:latin typeface="Cambria Math" panose="02040503050406030204" pitchFamily="18" charset="0"/>
                              </a:rPr>
                              <m:t>𝜉</m:t>
                            </m:r>
                          </m:e>
                          <m:sub>
                            <m:r>
                              <a:rPr lang="en-US" sz="2000" i="1">
                                <a:latin typeface="Cambria Math" panose="02040503050406030204" pitchFamily="18" charset="0"/>
                              </a:rPr>
                              <m:t>𝑖</m:t>
                            </m:r>
                            <m:r>
                              <a:rPr lang="ru-RU" sz="2000" i="1">
                                <a:latin typeface="Cambria Math" panose="02040503050406030204" pitchFamily="18" charset="0"/>
                              </a:rPr>
                              <m:t>,</m:t>
                            </m:r>
                            <m:r>
                              <a:rPr lang="en-US" sz="2000" i="1">
                                <a:latin typeface="Cambria Math" panose="02040503050406030204" pitchFamily="18" charset="0"/>
                              </a:rPr>
                              <m:t>𝑗</m:t>
                            </m:r>
                            <m:r>
                              <a:rPr lang="ru-RU" sz="2000" i="1">
                                <a:latin typeface="Cambria Math" panose="02040503050406030204" pitchFamily="18" charset="0"/>
                              </a:rPr>
                              <m:t>,</m:t>
                            </m:r>
                            <m:r>
                              <a:rPr lang="en-US" sz="2000" i="1">
                                <a:latin typeface="Cambria Math" panose="02040503050406030204" pitchFamily="18" charset="0"/>
                              </a:rPr>
                              <m:t>𝑘</m:t>
                            </m:r>
                          </m:sub>
                          <m:sup>
                            <m:r>
                              <a:rPr lang="ru-RU" sz="2000" i="1">
                                <a:latin typeface="Cambria Math" panose="02040503050406030204" pitchFamily="18" charset="0"/>
                              </a:rPr>
                              <m:t>𝑧</m:t>
                            </m:r>
                          </m:sup>
                        </m:sSubSup>
                        <m:r>
                          <a:rPr lang="ru-RU" sz="2000" i="1">
                            <a:latin typeface="Cambria Math" panose="02040503050406030204" pitchFamily="18" charset="0"/>
                          </a:rPr>
                          <m:t>=−</m:t>
                        </m:r>
                        <m:sSup>
                          <m:sSupPr>
                            <m:ctrlPr>
                              <a:rPr lang="ru-RU" sz="2000" i="1">
                                <a:latin typeface="Cambria Math" panose="02040503050406030204" pitchFamily="18" charset="0"/>
                              </a:rPr>
                            </m:ctrlPr>
                          </m:sSupPr>
                          <m:e>
                            <m:r>
                              <a:rPr lang="ru-RU" sz="2000" i="1">
                                <a:latin typeface="Cambria Math" panose="02040503050406030204" pitchFamily="18" charset="0"/>
                              </a:rPr>
                              <m:t>h</m:t>
                            </m:r>
                          </m:e>
                          <m:sup>
                            <m:r>
                              <a:rPr lang="ru-RU" sz="2000" i="1">
                                <a:latin typeface="Cambria Math" panose="02040503050406030204" pitchFamily="18" charset="0"/>
                              </a:rPr>
                              <m:t>2</m:t>
                            </m:r>
                          </m:sup>
                        </m:sSup>
                        <m:f>
                          <m:fPr>
                            <m:ctrlPr>
                              <a:rPr lang="ru-RU" sz="2000" i="1">
                                <a:latin typeface="Cambria Math" panose="02040503050406030204" pitchFamily="18" charset="0"/>
                              </a:rPr>
                            </m:ctrlPr>
                          </m:fPr>
                          <m:num>
                            <m:r>
                              <a:rPr lang="ru-RU" sz="2000" i="1">
                                <a:latin typeface="Cambria Math" panose="02040503050406030204" pitchFamily="18" charset="0"/>
                              </a:rPr>
                              <m:t>𝜕</m:t>
                            </m:r>
                            <m:d>
                              <m:dPr>
                                <m:ctrlPr>
                                  <a:rPr lang="ru-RU" sz="2000" i="1">
                                    <a:latin typeface="Cambria Math" panose="02040503050406030204" pitchFamily="18" charset="0"/>
                                  </a:rPr>
                                </m:ctrlPr>
                              </m:dPr>
                              <m:e>
                                <m:sSub>
                                  <m:sSubPr>
                                    <m:ctrlPr>
                                      <a:rPr lang="ru-RU" sz="2000" i="1">
                                        <a:latin typeface="Cambria Math" panose="02040503050406030204" pitchFamily="18" charset="0"/>
                                      </a:rPr>
                                    </m:ctrlPr>
                                  </m:sSubPr>
                                  <m:e>
                                    <m:r>
                                      <a:rPr lang="ru-RU" sz="2000" i="1">
                                        <a:latin typeface="Cambria Math" panose="02040503050406030204" pitchFamily="18" charset="0"/>
                                      </a:rPr>
                                      <m:t>𝛼</m:t>
                                    </m:r>
                                  </m:e>
                                  <m:sub>
                                    <m:r>
                                      <a:rPr lang="ru-RU" sz="2000" i="1">
                                        <a:latin typeface="Cambria Math" panose="02040503050406030204" pitchFamily="18" charset="0"/>
                                      </a:rPr>
                                      <m:t>0</m:t>
                                    </m:r>
                                  </m:sub>
                                </m:sSub>
                                <m:r>
                                  <a:rPr lang="ru-RU" sz="2000" i="1">
                                    <a:latin typeface="Cambria Math" panose="02040503050406030204" pitchFamily="18" charset="0"/>
                                  </a:rPr>
                                  <m:t>∆</m:t>
                                </m:r>
                                <m:r>
                                  <a:rPr lang="ru-RU" sz="2000" i="1">
                                    <a:latin typeface="Cambria Math" panose="02040503050406030204" pitchFamily="18" charset="0"/>
                                  </a:rPr>
                                  <m:t>𝑇</m:t>
                                </m:r>
                              </m:e>
                            </m:d>
                          </m:num>
                          <m:den>
                            <m:r>
                              <a:rPr lang="ru-RU" sz="2000" i="1">
                                <a:latin typeface="Cambria Math" panose="02040503050406030204" pitchFamily="18" charset="0"/>
                              </a:rPr>
                              <m:t>𝜕</m:t>
                            </m:r>
                            <m:r>
                              <a:rPr lang="ru-RU" sz="2000" i="1">
                                <a:latin typeface="Cambria Math" panose="02040503050406030204" pitchFamily="18" charset="0"/>
                              </a:rPr>
                              <m:t>𝑧</m:t>
                            </m:r>
                          </m:den>
                        </m:f>
                        <m:r>
                          <a:rPr lang="ru-RU" sz="2000" i="1">
                            <a:latin typeface="Cambria Math" panose="02040503050406030204" pitchFamily="18" charset="0"/>
                          </a:rPr>
                          <m:t>=−</m:t>
                        </m:r>
                        <m:r>
                          <a:rPr lang="ru-RU" sz="2000" i="1">
                            <a:latin typeface="Cambria Math" panose="02040503050406030204" pitchFamily="18" charset="0"/>
                          </a:rPr>
                          <m:t>h</m:t>
                        </m:r>
                        <m:f>
                          <m:fPr>
                            <m:ctrlPr>
                              <a:rPr lang="ru-RU" sz="2000" i="1">
                                <a:latin typeface="Cambria Math" panose="02040503050406030204" pitchFamily="18" charset="0"/>
                              </a:rPr>
                            </m:ctrlPr>
                          </m:fPr>
                          <m:num>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ru-RU" sz="2000" i="1">
                                    <a:latin typeface="Cambria Math" panose="02040503050406030204" pitchFamily="18" charset="0"/>
                                  </a:rPr>
                                  <m:t>,</m:t>
                                </m:r>
                                <m:r>
                                  <a:rPr lang="en-US" sz="2000" i="1">
                                    <a:latin typeface="Cambria Math" panose="02040503050406030204" pitchFamily="18" charset="0"/>
                                  </a:rPr>
                                  <m:t>𝑗</m:t>
                                </m:r>
                                <m:r>
                                  <a:rPr lang="ru-RU" sz="2000" i="1">
                                    <a:latin typeface="Cambria Math" panose="02040503050406030204" pitchFamily="18" charset="0"/>
                                  </a:rPr>
                                  <m:t>,</m:t>
                                </m:r>
                                <m:r>
                                  <a:rPr lang="en-US" sz="2000" i="1">
                                    <a:latin typeface="Cambria Math" panose="02040503050406030204" pitchFamily="18" charset="0"/>
                                  </a:rPr>
                                  <m:t>𝑘</m:t>
                                </m:r>
                                <m:r>
                                  <a:rPr lang="ru-RU" sz="2000" i="1">
                                    <a:latin typeface="Cambria Math" panose="02040503050406030204" pitchFamily="18" charset="0"/>
                                  </a:rPr>
                                  <m:t>+1</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ru-RU" sz="2000" i="1">
                                    <a:latin typeface="Cambria Math" panose="02040503050406030204" pitchFamily="18" charset="0"/>
                                  </a:rPr>
                                  <m:t>,</m:t>
                                </m:r>
                                <m:r>
                                  <a:rPr lang="en-US" sz="2000" i="1">
                                    <a:latin typeface="Cambria Math" panose="02040503050406030204" pitchFamily="18" charset="0"/>
                                  </a:rPr>
                                  <m:t>𝑗</m:t>
                                </m:r>
                                <m:r>
                                  <a:rPr lang="ru-RU" sz="2000" i="1">
                                    <a:latin typeface="Cambria Math" panose="02040503050406030204" pitchFamily="18" charset="0"/>
                                  </a:rPr>
                                  <m:t>,</m:t>
                                </m:r>
                                <m:r>
                                  <a:rPr lang="en-US" sz="2000" i="1">
                                    <a:latin typeface="Cambria Math" panose="02040503050406030204" pitchFamily="18" charset="0"/>
                                  </a:rPr>
                                  <m:t>𝑘</m:t>
                                </m:r>
                                <m:r>
                                  <a:rPr lang="ru-RU" sz="2000" i="1">
                                    <a:latin typeface="Cambria Math" panose="02040503050406030204" pitchFamily="18" charset="0"/>
                                  </a:rPr>
                                  <m:t>−1</m:t>
                                </m:r>
                              </m:sub>
                            </m:sSub>
                          </m:num>
                          <m:den>
                            <m:r>
                              <a:rPr lang="ru-RU" sz="2000" i="1">
                                <a:latin typeface="Cambria Math" panose="02040503050406030204" pitchFamily="18" charset="0"/>
                              </a:rPr>
                              <m:t>2</m:t>
                            </m:r>
                          </m:den>
                        </m:f>
                        <m:r>
                          <a:rPr lang="ru-RU" sz="2000" i="1">
                            <a:latin typeface="Cambria Math" panose="02040503050406030204" pitchFamily="18" charset="0"/>
                          </a:rPr>
                          <m:t> #</m:t>
                        </m:r>
                        <m:d>
                          <m:dPr>
                            <m:ctrlPr>
                              <a:rPr lang="ru-RU" sz="2000" i="1">
                                <a:latin typeface="Cambria Math" panose="02040503050406030204" pitchFamily="18" charset="0"/>
                              </a:rPr>
                            </m:ctrlPr>
                          </m:dPr>
                          <m:e>
                            <m:r>
                              <a:rPr lang="ru-RU" sz="2000" i="1">
                                <a:latin typeface="Cambria Math" panose="02040503050406030204" pitchFamily="18" charset="0"/>
                              </a:rPr>
                              <m:t>16</m:t>
                            </m:r>
                          </m:e>
                        </m:d>
                      </m:e>
                    </m:eqArr>
                  </m:oMath>
                </a14:m>
                <a:endParaRPr lang="ru-RU" sz="2000" dirty="0"/>
              </a:p>
              <a:p>
                <a14:m>
                  <m:oMath xmlns:m="http://schemas.openxmlformats.org/officeDocument/2006/math">
                    <m:eqArr>
                      <m:eqArrPr>
                        <m:ctrlPr>
                          <a:rPr lang="ru-RU" sz="2000" i="1">
                            <a:latin typeface="Cambria Math" panose="02040503050406030204" pitchFamily="18" charset="0"/>
                          </a:rPr>
                        </m:ctrlPr>
                      </m:eqArrPr>
                      <m:e>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𝑘</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𝛼</m:t>
                            </m:r>
                          </m:e>
                          <m:sub>
                            <m:r>
                              <a:rPr lang="ru-RU" sz="2000" i="1">
                                <a:latin typeface="Cambria Math" panose="02040503050406030204" pitchFamily="18" charset="0"/>
                              </a:rPr>
                              <m:t>0</m:t>
                            </m:r>
                          </m:sub>
                        </m:sSub>
                        <m:d>
                          <m:dPr>
                            <m:ctrlPr>
                              <a:rPr lang="ru-RU" sz="2000" i="1">
                                <a:latin typeface="Cambria Math" panose="02040503050406030204" pitchFamily="18" charset="0"/>
                              </a:rPr>
                            </m:ctrlPr>
                          </m:dPr>
                          <m:e>
                            <m:r>
                              <a:rPr lang="ru-RU" sz="2000" i="1">
                                <a:latin typeface="Cambria Math" panose="02040503050406030204" pitchFamily="18" charset="0"/>
                              </a:rPr>
                              <m:t>𝑇</m:t>
                            </m:r>
                          </m:e>
                        </m:d>
                        <m:r>
                          <a:rPr lang="ru-RU" sz="2000" i="1">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𝑇</m:t>
                            </m:r>
                          </m:e>
                          <m:sub>
                            <m:r>
                              <a:rPr lang="ru-RU" sz="2000" i="1">
                                <a:latin typeface="Cambria Math" panose="02040503050406030204" pitchFamily="18" charset="0"/>
                              </a:rPr>
                              <m:t>𝑖</m:t>
                            </m:r>
                            <m:r>
                              <a:rPr lang="ru-RU" sz="2000" i="1">
                                <a:latin typeface="Cambria Math" panose="02040503050406030204" pitchFamily="18" charset="0"/>
                              </a:rPr>
                              <m:t>,</m:t>
                            </m:r>
                            <m:r>
                              <a:rPr lang="ru-RU" sz="2000" i="1">
                                <a:latin typeface="Cambria Math" panose="02040503050406030204" pitchFamily="18" charset="0"/>
                              </a:rPr>
                              <m:t>𝑗</m:t>
                            </m:r>
                            <m:r>
                              <a:rPr lang="ru-RU" sz="2000" i="1">
                                <a:latin typeface="Cambria Math" panose="02040503050406030204" pitchFamily="18" charset="0"/>
                              </a:rPr>
                              <m:t>,</m:t>
                            </m:r>
                            <m:r>
                              <a:rPr lang="ru-RU" sz="2000" i="1">
                                <a:latin typeface="Cambria Math" panose="02040503050406030204" pitchFamily="18" charset="0"/>
                              </a:rPr>
                              <m:t>𝑘</m:t>
                            </m:r>
                          </m:sub>
                        </m:sSub>
                        <m:r>
                          <a:rPr lang="ru-RU" sz="2000" i="1">
                            <a:latin typeface="Cambria Math" panose="02040503050406030204" pitchFamily="18" charset="0"/>
                          </a:rPr>
                          <m:t> #</m:t>
                        </m:r>
                        <m:d>
                          <m:dPr>
                            <m:ctrlPr>
                              <a:rPr lang="ru-RU" sz="2000" i="1">
                                <a:latin typeface="Cambria Math" panose="02040503050406030204" pitchFamily="18" charset="0"/>
                              </a:rPr>
                            </m:ctrlPr>
                          </m:dPr>
                          <m:e>
                            <m:r>
                              <a:rPr lang="ru-RU" sz="2000" i="1">
                                <a:latin typeface="Cambria Math" panose="02040503050406030204" pitchFamily="18" charset="0"/>
                              </a:rPr>
                              <m:t>17</m:t>
                            </m:r>
                          </m:e>
                        </m:d>
                      </m:e>
                    </m:eqArr>
                  </m:oMath>
                </a14:m>
                <a:endParaRPr lang="en-US" sz="2000" i="1" dirty="0" smtClean="0">
                  <a:latin typeface="Cambria Math" panose="02040503050406030204" pitchFamily="18" charset="0"/>
                </a:endParaRPr>
              </a:p>
              <a:p>
                <a14:m>
                  <m:oMath xmlns:m="http://schemas.openxmlformats.org/officeDocument/2006/math">
                    <m:eqArr>
                      <m:eqArrPr>
                        <m:ctrlPr>
                          <a:rPr lang="ru-RU" sz="2000" i="1">
                            <a:latin typeface="Cambria Math" panose="02040503050406030204" pitchFamily="18" charset="0"/>
                          </a:rPr>
                        </m:ctrlPr>
                      </m:eqArrPr>
                      <m:e>
                        <m:r>
                          <a:rPr lang="ru-RU" sz="2000" i="1">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𝑇</m:t>
                            </m:r>
                          </m:e>
                          <m:sub>
                            <m:r>
                              <a:rPr lang="ru-RU" sz="2000" i="1">
                                <a:latin typeface="Cambria Math" panose="02040503050406030204" pitchFamily="18" charset="0"/>
                              </a:rPr>
                              <m:t>𝑖</m:t>
                            </m:r>
                            <m:r>
                              <a:rPr lang="ru-RU" sz="2000" i="1">
                                <a:latin typeface="Cambria Math" panose="02040503050406030204" pitchFamily="18" charset="0"/>
                              </a:rPr>
                              <m:t>,</m:t>
                            </m:r>
                            <m:r>
                              <a:rPr lang="ru-RU" sz="2000" i="1">
                                <a:latin typeface="Cambria Math" panose="02040503050406030204" pitchFamily="18" charset="0"/>
                              </a:rPr>
                              <m:t>𝑗</m:t>
                            </m:r>
                            <m:r>
                              <a:rPr lang="ru-RU" sz="2000" i="1">
                                <a:latin typeface="Cambria Math" panose="02040503050406030204" pitchFamily="18" charset="0"/>
                              </a:rPr>
                              <m:t>,</m:t>
                            </m:r>
                            <m:r>
                              <a:rPr lang="ru-RU" sz="2000" i="1">
                                <a:latin typeface="Cambria Math" panose="02040503050406030204" pitchFamily="18" charset="0"/>
                              </a:rPr>
                              <m:t>𝑘</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𝑇</m:t>
                            </m:r>
                          </m:e>
                          <m:sub>
                            <m:r>
                              <a:rPr lang="ru-RU" sz="2000" i="1">
                                <a:latin typeface="Cambria Math" panose="02040503050406030204" pitchFamily="18" charset="0"/>
                              </a:rPr>
                              <m:t>𝑖</m:t>
                            </m:r>
                            <m:r>
                              <a:rPr lang="ru-RU" sz="2000" i="1">
                                <a:latin typeface="Cambria Math" panose="02040503050406030204" pitchFamily="18" charset="0"/>
                              </a:rPr>
                              <m:t>,</m:t>
                            </m:r>
                            <m:r>
                              <a:rPr lang="ru-RU" sz="2000" i="1">
                                <a:latin typeface="Cambria Math" panose="02040503050406030204" pitchFamily="18" charset="0"/>
                              </a:rPr>
                              <m:t>𝑗</m:t>
                            </m:r>
                            <m:r>
                              <a:rPr lang="ru-RU" sz="2000" i="1">
                                <a:latin typeface="Cambria Math" panose="02040503050406030204" pitchFamily="18" charset="0"/>
                              </a:rPr>
                              <m:t>,</m:t>
                            </m:r>
                            <m:r>
                              <a:rPr lang="ru-RU" sz="2000" i="1">
                                <a:latin typeface="Cambria Math" panose="02040503050406030204" pitchFamily="18" charset="0"/>
                              </a:rPr>
                              <m:t>𝑘</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𝑇</m:t>
                            </m:r>
                          </m:e>
                          <m:sub>
                            <m:r>
                              <a:rPr lang="ru-RU" sz="2000" i="1">
                                <a:latin typeface="Cambria Math" panose="02040503050406030204" pitchFamily="18" charset="0"/>
                              </a:rPr>
                              <m:t>0</m:t>
                            </m:r>
                          </m:sub>
                        </m:sSub>
                        <m:r>
                          <a:rPr lang="ru-RU" sz="2000" i="1">
                            <a:latin typeface="Cambria Math" panose="02040503050406030204" pitchFamily="18" charset="0"/>
                          </a:rPr>
                          <m:t> #</m:t>
                        </m:r>
                        <m:d>
                          <m:dPr>
                            <m:ctrlPr>
                              <a:rPr lang="ru-RU" sz="2000" i="1">
                                <a:latin typeface="Cambria Math" panose="02040503050406030204" pitchFamily="18" charset="0"/>
                              </a:rPr>
                            </m:ctrlPr>
                          </m:dPr>
                          <m:e>
                            <m:r>
                              <a:rPr lang="ru-RU" sz="2000" i="1">
                                <a:latin typeface="Cambria Math" panose="02040503050406030204" pitchFamily="18" charset="0"/>
                              </a:rPr>
                              <m:t>18</m:t>
                            </m:r>
                          </m:e>
                        </m:d>
                      </m:e>
                    </m:eqArr>
                  </m:oMath>
                </a14:m>
                <a:endParaRPr lang="ru-RU" sz="1800" dirty="0"/>
              </a:p>
              <a:p>
                <a:endParaRPr lang="ru-RU" sz="3200" dirty="0"/>
              </a:p>
            </p:txBody>
          </p:sp>
        </mc:Choice>
        <mc:Fallback xmlns="">
          <p:sp>
            <p:nvSpPr>
              <p:cNvPr id="3" name="Объект 2"/>
              <p:cNvSpPr>
                <a:spLocks noGrp="1" noRot="1" noChangeAspect="1" noMove="1" noResize="1" noEditPoints="1" noAdjustHandles="1" noChangeArrowheads="1" noChangeShapeType="1" noTextEdit="1"/>
              </p:cNvSpPr>
              <p:nvPr>
                <p:ph sz="half" idx="1"/>
              </p:nvPr>
            </p:nvSpPr>
            <p:spPr>
              <a:xfrm>
                <a:off x="596900" y="1480685"/>
                <a:ext cx="5181600" cy="2689533"/>
              </a:xfrm>
              <a:blipFill>
                <a:blip r:embed="rId3"/>
                <a:stretch>
                  <a:fillRect l="-10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p:cNvSpPr/>
              <p:nvPr/>
            </p:nvSpPr>
            <p:spPr>
              <a:xfrm>
                <a:off x="6096000" y="1228724"/>
                <a:ext cx="5353050" cy="3316485"/>
              </a:xfrm>
              <a:prstGeom prst="rect">
                <a:avLst/>
              </a:prstGeom>
            </p:spPr>
            <p:txBody>
              <a:bodyPr wrap="square">
                <a:spAutoFit/>
              </a:bodyPr>
              <a:lstStyle/>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eqArrPr>
                      <m:e>
                        <m:sSub>
                          <m:sSub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b>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𝑗</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𝑘</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sub>
                        </m:sSub>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𝑥𝑥</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𝑥𝑦</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𝑦𝑥</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𝑥𝑧</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𝑧𝑥</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𝑦𝑦</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𝑦𝑧</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𝑧𝑦</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𝑧𝑧</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d>
                          <m:dPr>
                            <m:ctrlPr>
                              <a:rPr lang="ru-RU" sz="2000" i="1">
                                <a:latin typeface="Cambria Math" panose="02040503050406030204" pitchFamily="18" charset="0"/>
                                <a:ea typeface="Calibri" panose="020F0502020204030204" pitchFamily="34" charset="0"/>
                                <a:cs typeface="Times New Roman" panose="02020603050405020304" pitchFamily="18" charset="0"/>
                              </a:rPr>
                            </m:ctrlPr>
                          </m:dPr>
                          <m:e>
                            <m:r>
                              <a:rPr lang="ru-RU" sz="2000" i="1">
                                <a:latin typeface="Cambria Math" panose="02040503050406030204" pitchFamily="18" charset="0"/>
                                <a:ea typeface="Calibri" panose="020F0502020204030204" pitchFamily="34" charset="0"/>
                                <a:cs typeface="Times New Roman" panose="02020603050405020304" pitchFamily="18" charset="0"/>
                              </a:rPr>
                              <m:t>19</m:t>
                            </m:r>
                          </m:e>
                        </m:d>
                      </m:e>
                    </m:eqArr>
                  </m:oMath>
                </a14:m>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eqArrPr>
                      <m:e>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𝑥𝑥</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𝑥</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𝑥</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𝑥</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𝑥</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2</m:t>
                            </m:r>
                            <m:r>
                              <a:rPr lang="ru-RU" sz="2000" i="1">
                                <a:latin typeface="Cambria Math" panose="02040503050406030204" pitchFamily="18" charset="0"/>
                                <a:ea typeface="Times New Roman" panose="02020603050405020304" pitchFamily="18" charset="0"/>
                                <a:cs typeface="Times New Roman" panose="02020603050405020304" pitchFamily="18" charset="0"/>
                              </a:rPr>
                              <m:t>h</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 </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
                          <m:dPr>
                            <m:ctrlPr>
                              <a:rPr lang="ru-RU" sz="2000" i="1">
                                <a:latin typeface="Cambria Math" panose="02040503050406030204" pitchFamily="18" charset="0"/>
                                <a:ea typeface="Calibri" panose="020F0502020204030204" pitchFamily="34" charset="0"/>
                                <a:cs typeface="Times New Roman" panose="02020603050405020304" pitchFamily="18" charset="0"/>
                              </a:rPr>
                            </m:ctrlPr>
                          </m:dPr>
                          <m:e>
                            <m:r>
                              <a:rPr lang="ru-RU" sz="2000" i="1">
                                <a:latin typeface="Cambria Math" panose="02040503050406030204" pitchFamily="18" charset="0"/>
                                <a:ea typeface="Calibri" panose="020F0502020204030204" pitchFamily="34" charset="0"/>
                                <a:cs typeface="Times New Roman" panose="02020603050405020304" pitchFamily="18" charset="0"/>
                              </a:rPr>
                              <m:t>20</m:t>
                            </m:r>
                          </m:e>
                        </m:d>
                      </m:e>
                    </m:eqArr>
                  </m:oMath>
                </a14:m>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eqArrPr>
                      <m:e>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𝑦𝑦</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𝑦</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𝑦</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+1,</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𝑦</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−1,</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𝑦</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2</m:t>
                            </m:r>
                            <m:r>
                              <a:rPr lang="ru-RU" sz="2000" i="1">
                                <a:latin typeface="Cambria Math" panose="02040503050406030204" pitchFamily="18" charset="0"/>
                                <a:ea typeface="Times New Roman" panose="02020603050405020304" pitchFamily="18" charset="0"/>
                                <a:cs typeface="Times New Roman" panose="02020603050405020304" pitchFamily="18" charset="0"/>
                              </a:rPr>
                              <m:t>h</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 </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
                          <m:dPr>
                            <m:ctrlPr>
                              <a:rPr lang="ru-RU" sz="2000" i="1">
                                <a:latin typeface="Cambria Math" panose="02040503050406030204" pitchFamily="18" charset="0"/>
                                <a:ea typeface="Calibri" panose="020F0502020204030204" pitchFamily="34" charset="0"/>
                                <a:cs typeface="Times New Roman" panose="02020603050405020304" pitchFamily="18" charset="0"/>
                              </a:rPr>
                            </m:ctrlPr>
                          </m:dPr>
                          <m:e>
                            <m:r>
                              <a:rPr lang="ru-RU" sz="2000" i="1">
                                <a:latin typeface="Cambria Math" panose="02040503050406030204" pitchFamily="18" charset="0"/>
                                <a:ea typeface="Calibri" panose="020F0502020204030204" pitchFamily="34" charset="0"/>
                                <a:cs typeface="Times New Roman" panose="02020603050405020304" pitchFamily="18" charset="0"/>
                              </a:rPr>
                              <m:t>21</m:t>
                            </m:r>
                          </m:e>
                        </m:d>
                      </m:e>
                    </m:eqArr>
                  </m:oMath>
                </a14:m>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eqArrPr>
                      <m:e>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𝑧𝑧</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𝑧</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ru-RU" sz="2000" i="1">
                                    <a:latin typeface="Cambria Math" panose="02040503050406030204" pitchFamily="18" charset="0"/>
                                    <a:ea typeface="Calibri" panose="020F0502020204030204" pitchFamily="34" charset="0"/>
                                    <a:cs typeface="Times New Roman" panose="02020603050405020304" pitchFamily="18" charset="0"/>
                                  </a:rPr>
                                  <m:t>𝑧</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ru-RU" sz="2000" i="1">
                                    <a:latin typeface="Cambria Math" panose="02040503050406030204" pitchFamily="18" charset="0"/>
                                    <a:ea typeface="Calibri" panose="020F0502020204030204" pitchFamily="34" charset="0"/>
                                    <a:cs typeface="Times New Roman" panose="02020603050405020304" pitchFamily="18" charset="0"/>
                                  </a:rPr>
                                  <m:t>𝑧</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2</m:t>
                            </m:r>
                            <m:r>
                              <a:rPr lang="ru-RU" sz="2000" i="1">
                                <a:latin typeface="Cambria Math" panose="02040503050406030204" pitchFamily="18" charset="0"/>
                                <a:ea typeface="Times New Roman" panose="02020603050405020304" pitchFamily="18" charset="0"/>
                                <a:cs typeface="Times New Roman" panose="02020603050405020304" pitchFamily="18" charset="0"/>
                              </a:rPr>
                              <m:t>h</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 </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
                          <m:dPr>
                            <m:ctrlPr>
                              <a:rPr lang="ru-RU" sz="2000" i="1">
                                <a:latin typeface="Cambria Math" panose="02040503050406030204" pitchFamily="18" charset="0"/>
                                <a:ea typeface="Calibri" panose="020F0502020204030204" pitchFamily="34" charset="0"/>
                                <a:cs typeface="Times New Roman" panose="02020603050405020304" pitchFamily="18" charset="0"/>
                              </a:rPr>
                            </m:ctrlPr>
                          </m:dPr>
                          <m:e>
                            <m:r>
                              <a:rPr lang="ru-RU" sz="2000" i="1">
                                <a:latin typeface="Cambria Math" panose="02040503050406030204" pitchFamily="18" charset="0"/>
                                <a:ea typeface="Calibri" panose="020F0502020204030204" pitchFamily="34" charset="0"/>
                                <a:cs typeface="Times New Roman" panose="02020603050405020304" pitchFamily="18" charset="0"/>
                              </a:rPr>
                              <m:t>22</m:t>
                            </m:r>
                          </m:e>
                        </m:d>
                      </m:e>
                    </m:eqArr>
                  </m:oMath>
                </a14:m>
                <a:endParaRPr lang="ru-RU"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endParaRPr lang="ru-RU" sz="1400"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096000" y="1228724"/>
                <a:ext cx="5353050" cy="3316485"/>
              </a:xfrm>
              <a:prstGeom prst="rect">
                <a:avLst/>
              </a:prstGeom>
              <a:blipFill>
                <a:blip r:embed="rId4"/>
                <a:stretch>
                  <a:fillRect l="-1025" r="-281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p:cNvSpPr/>
              <p:nvPr/>
            </p:nvSpPr>
            <p:spPr>
              <a:xfrm>
                <a:off x="706581" y="3964794"/>
                <a:ext cx="6878125" cy="2645661"/>
              </a:xfrm>
              <a:prstGeom prst="rect">
                <a:avLst/>
              </a:prstGeom>
            </p:spPr>
            <p:txBody>
              <a:bodyPr wrap="square">
                <a:spAutoFit/>
              </a:bodyPr>
              <a:lstStyle/>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eqArrPr>
                      <m:e>
                        <m:sSup>
                          <m:sSup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𝑥𝑦</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𝑦𝑥</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num>
                          <m:den>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den>
                        </m:f>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𝑦</m:t>
                                </m:r>
                              </m:den>
                            </m:f>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𝑥</m:t>
                                </m:r>
                              </m:den>
                            </m:f>
                          </m:e>
                        </m:d>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1</m:t>
                            </m:r>
                          </m:num>
                          <m:den>
                            <m:r>
                              <a:rPr lang="ru-RU" i="1">
                                <a:latin typeface="Cambria Math" panose="02040503050406030204" pitchFamily="18" charset="0"/>
                                <a:ea typeface="Times New Roman" panose="02020603050405020304" pitchFamily="18" charset="0"/>
                                <a:cs typeface="Times New Roman" panose="02020603050405020304" pitchFamily="18" charset="0"/>
                              </a:rPr>
                              <m:t>4</m:t>
                            </m:r>
                            <m:r>
                              <a:rPr lang="ru-RU" i="1">
                                <a:latin typeface="Cambria Math" panose="02040503050406030204" pitchFamily="18" charset="0"/>
                                <a:ea typeface="Times New Roman" panose="02020603050405020304" pitchFamily="18" charset="0"/>
                                <a:cs typeface="Times New Roman" panose="02020603050405020304" pitchFamily="18" charset="0"/>
                              </a:rPr>
                              <m:t>h</m:t>
                            </m:r>
                          </m:den>
                        </m:f>
                        <m:d>
                          <m:dPr>
                            <m:ctrlPr>
                              <a:rPr lang="ru-RU"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r>
                                  <a:rPr lang="ru-RU" i="1">
                                    <a:latin typeface="Cambria Math" panose="02040503050406030204" pitchFamily="18" charset="0"/>
                                    <a:ea typeface="Calibri" panose="020F0502020204030204" pitchFamily="34" charset="0"/>
                                    <a:cs typeface="Times New Roman" panose="02020603050405020304" pitchFamily="18" charset="0"/>
                                  </a:rPr>
                                  <m:t>+</m:t>
                                </m:r>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e>
                        </m:d>
                        <m:r>
                          <a:rPr lang="ru-RU" i="1">
                            <a:latin typeface="Cambria Math" panose="02040503050406030204" pitchFamily="18" charset="0"/>
                            <a:ea typeface="Calibri" panose="020F0502020204030204" pitchFamily="34" charset="0"/>
                            <a:cs typeface="Times New Roman" panose="02020603050405020304" pitchFamily="18" charset="0"/>
                          </a:rPr>
                          <m:t>#</m:t>
                        </m:r>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r>
                              <a:rPr lang="ru-RU" i="1">
                                <a:latin typeface="Cambria Math" panose="02040503050406030204" pitchFamily="18" charset="0"/>
                                <a:ea typeface="Calibri" panose="020F0502020204030204" pitchFamily="34" charset="0"/>
                                <a:cs typeface="Times New Roman" panose="02020603050405020304" pitchFamily="18" charset="0"/>
                              </a:rPr>
                              <m:t>23</m:t>
                            </m:r>
                          </m:e>
                        </m:d>
                      </m:e>
                    </m:eqArr>
                  </m:oMath>
                </a14:m>
                <a:endParaRPr lang="ru-RU"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eqArrPr>
                      <m:e>
                        <m:sSup>
                          <m:sSup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𝑥𝑧</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𝑥𝑦</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num>
                          <m:den>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den>
                        </m:f>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𝑧</m:t>
                                </m:r>
                              </m:den>
                            </m:f>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𝑥</m:t>
                                </m:r>
                              </m:den>
                            </m:f>
                          </m:e>
                        </m:d>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1</m:t>
                            </m:r>
                          </m:num>
                          <m:den>
                            <m:r>
                              <a:rPr lang="ru-RU" i="1">
                                <a:latin typeface="Cambria Math" panose="02040503050406030204" pitchFamily="18" charset="0"/>
                                <a:ea typeface="Times New Roman" panose="02020603050405020304" pitchFamily="18" charset="0"/>
                                <a:cs typeface="Times New Roman" panose="02020603050405020304" pitchFamily="18" charset="0"/>
                              </a:rPr>
                              <m:t>4</m:t>
                            </m:r>
                            <m:r>
                              <a:rPr lang="ru-RU" i="1">
                                <a:latin typeface="Cambria Math" panose="02040503050406030204" pitchFamily="18" charset="0"/>
                                <a:ea typeface="Times New Roman" panose="02020603050405020304" pitchFamily="18" charset="0"/>
                                <a:cs typeface="Times New Roman" panose="02020603050405020304" pitchFamily="18" charset="0"/>
                              </a:rPr>
                              <m:t>h</m:t>
                            </m:r>
                          </m:den>
                        </m:f>
                        <m:d>
                          <m:dPr>
                            <m:ctrlPr>
                              <a:rPr lang="ru-RU"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r>
                                  <a:rPr lang="ru-RU" i="1">
                                    <a:latin typeface="Cambria Math" panose="02040503050406030204" pitchFamily="18" charset="0"/>
                                    <a:ea typeface="Calibri" panose="020F0502020204030204" pitchFamily="34" charset="0"/>
                                    <a:cs typeface="Times New Roman" panose="02020603050405020304" pitchFamily="18" charset="0"/>
                                  </a:rPr>
                                  <m:t>+</m:t>
                                </m:r>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e>
                        </m:d>
                        <m:r>
                          <a:rPr lang="ru-RU" i="1">
                            <a:latin typeface="Cambria Math" panose="02040503050406030204" pitchFamily="18" charset="0"/>
                            <a:ea typeface="Calibri" panose="020F0502020204030204" pitchFamily="34" charset="0"/>
                            <a:cs typeface="Times New Roman" panose="02020603050405020304" pitchFamily="18" charset="0"/>
                          </a:rPr>
                          <m:t>#</m:t>
                        </m:r>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r>
                              <a:rPr lang="ru-RU" i="1">
                                <a:latin typeface="Cambria Math" panose="02040503050406030204" pitchFamily="18" charset="0"/>
                                <a:ea typeface="Calibri" panose="020F0502020204030204" pitchFamily="34" charset="0"/>
                                <a:cs typeface="Times New Roman" panose="02020603050405020304" pitchFamily="18" charset="0"/>
                              </a:rPr>
                              <m:t>24</m:t>
                            </m:r>
                          </m:e>
                        </m:d>
                      </m:e>
                    </m:eqArr>
                  </m:oMath>
                </a14:m>
                <a:endParaRPr lang="ru-RU"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eqArrPr>
                      <m:e>
                        <m:sSup>
                          <m:sSup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𝑦𝑧</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𝑧𝑦</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num>
                          <m:den>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den>
                        </m:f>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𝑧</m:t>
                                </m:r>
                              </m:den>
                            </m:f>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𝑦</m:t>
                                </m:r>
                              </m:den>
                            </m:f>
                          </m:e>
                        </m:d>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1</m:t>
                            </m:r>
                          </m:num>
                          <m:den>
                            <m:r>
                              <a:rPr lang="ru-RU" i="1">
                                <a:latin typeface="Cambria Math" panose="02040503050406030204" pitchFamily="18" charset="0"/>
                                <a:ea typeface="Times New Roman" panose="02020603050405020304" pitchFamily="18" charset="0"/>
                                <a:cs typeface="Times New Roman" panose="02020603050405020304" pitchFamily="18" charset="0"/>
                              </a:rPr>
                              <m:t>4</m:t>
                            </m:r>
                            <m:r>
                              <a:rPr lang="ru-RU" i="1">
                                <a:latin typeface="Cambria Math" panose="02040503050406030204" pitchFamily="18" charset="0"/>
                                <a:ea typeface="Times New Roman" panose="02020603050405020304" pitchFamily="18" charset="0"/>
                                <a:cs typeface="Times New Roman" panose="02020603050405020304" pitchFamily="18" charset="0"/>
                              </a:rPr>
                              <m:t>h</m:t>
                            </m:r>
                          </m:den>
                        </m:f>
                        <m:d>
                          <m:dPr>
                            <m:ctrlPr>
                              <a:rPr lang="ru-RU"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r>
                                  <a:rPr lang="ru-RU" i="1">
                                    <a:latin typeface="Cambria Math" panose="02040503050406030204" pitchFamily="18" charset="0"/>
                                    <a:ea typeface="Calibri" panose="020F0502020204030204" pitchFamily="34" charset="0"/>
                                    <a:cs typeface="Times New Roman" panose="02020603050405020304" pitchFamily="18" charset="0"/>
                                  </a:rPr>
                                  <m:t>+</m:t>
                                </m:r>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e>
                        </m:d>
                        <m:r>
                          <a:rPr lang="ru-RU" i="1">
                            <a:latin typeface="Cambria Math" panose="02040503050406030204" pitchFamily="18" charset="0"/>
                            <a:ea typeface="Calibri" panose="020F0502020204030204" pitchFamily="34" charset="0"/>
                            <a:cs typeface="Times New Roman" panose="02020603050405020304" pitchFamily="18" charset="0"/>
                          </a:rPr>
                          <m:t>#</m:t>
                        </m:r>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r>
                              <a:rPr lang="ru-RU" i="1">
                                <a:latin typeface="Cambria Math" panose="02040503050406030204" pitchFamily="18" charset="0"/>
                                <a:ea typeface="Calibri" panose="020F0502020204030204" pitchFamily="34" charset="0"/>
                                <a:cs typeface="Times New Roman" panose="02020603050405020304" pitchFamily="18" charset="0"/>
                              </a:rPr>
                              <m:t>25</m:t>
                            </m:r>
                          </m:e>
                        </m:d>
                      </m:e>
                    </m:eqArr>
                  </m:oMath>
                </a14:m>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706581" y="3964794"/>
                <a:ext cx="6878125" cy="2645661"/>
              </a:xfrm>
              <a:prstGeom prst="rect">
                <a:avLst/>
              </a:prstGeom>
              <a:blipFill>
                <a:blip r:embed="rId5"/>
                <a:stretch>
                  <a:fillRect l="-621" r="-18174"/>
                </a:stretch>
              </a:blipFill>
            </p:spPr>
            <p:txBody>
              <a:bodyPr/>
              <a:lstStyle/>
              <a:p>
                <a:r>
                  <a:rPr lang="ru-RU">
                    <a:noFill/>
                  </a:rPr>
                  <a:t> </a:t>
                </a:r>
              </a:p>
            </p:txBody>
          </p:sp>
        </mc:Fallback>
      </mc:AlternateContent>
      <p:pic>
        <p:nvPicPr>
          <p:cNvPr id="3074" name="Picture 2" descr="Тензор — Википедия"/>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2918" y="4359127"/>
            <a:ext cx="2623632" cy="2391878"/>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BAF3FE18-2959-4E91-B4F0-6EB362D14BDF}" type="slidenum">
              <a:rPr lang="ru-RU" smtClean="0"/>
              <a:t>22</a:t>
            </a:fld>
            <a:endParaRPr lang="ru-RU"/>
          </a:p>
        </p:txBody>
      </p:sp>
    </p:spTree>
    <p:extLst>
      <p:ext uri="{BB962C8B-B14F-4D97-AF65-F5344CB8AC3E}">
        <p14:creationId xmlns:p14="http://schemas.microsoft.com/office/powerpoint/2010/main" val="2286325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Дальнейшее развитие </a:t>
            </a:r>
            <a:r>
              <a:rPr lang="en-US" dirty="0" err="1" smtClean="0"/>
              <a:t>CoRSaD</a:t>
            </a:r>
            <a:endParaRPr lang="ru-RU" dirty="0"/>
          </a:p>
        </p:txBody>
      </p:sp>
      <p:sp>
        <p:nvSpPr>
          <p:cNvPr id="3" name="Объект 2"/>
          <p:cNvSpPr>
            <a:spLocks noGrp="1"/>
          </p:cNvSpPr>
          <p:nvPr>
            <p:ph sz="half" idx="1"/>
          </p:nvPr>
        </p:nvSpPr>
        <p:spPr>
          <a:xfrm>
            <a:off x="838200" y="1847849"/>
            <a:ext cx="10820400" cy="4873625"/>
          </a:xfrm>
        </p:spPr>
        <p:txBody>
          <a:bodyPr>
            <a:normAutofit fontScale="92500" lnSpcReduction="20000"/>
          </a:bodyPr>
          <a:lstStyle/>
          <a:p>
            <a:r>
              <a:rPr lang="ru-RU" sz="3200" dirty="0" smtClean="0"/>
              <a:t>Сделать </a:t>
            </a:r>
            <a:r>
              <a:rPr lang="ru-RU" sz="3200" dirty="0" err="1" smtClean="0"/>
              <a:t>мультиплатфор</a:t>
            </a:r>
            <a:r>
              <a:rPr lang="ru-RU" sz="3200" dirty="0" err="1"/>
              <a:t>м</a:t>
            </a:r>
            <a:r>
              <a:rPr lang="ru-RU" sz="3200" dirty="0" err="1" smtClean="0"/>
              <a:t>енным</a:t>
            </a:r>
            <a:r>
              <a:rPr lang="ru-RU" sz="3200" dirty="0" smtClean="0"/>
              <a:t> ( использование </a:t>
            </a:r>
            <a:r>
              <a:rPr lang="en-US" sz="3200" dirty="0" smtClean="0"/>
              <a:t>WPF</a:t>
            </a:r>
            <a:r>
              <a:rPr lang="ru-RU" sz="3200" dirty="0" smtClean="0"/>
              <a:t>)</a:t>
            </a:r>
            <a:endParaRPr lang="en-US" sz="3200" dirty="0" smtClean="0"/>
          </a:p>
          <a:p>
            <a:r>
              <a:rPr lang="ru-RU" sz="3200" dirty="0" smtClean="0"/>
              <a:t>Визуализация на </a:t>
            </a:r>
            <a:r>
              <a:rPr lang="en-US" sz="3200" dirty="0" smtClean="0"/>
              <a:t>GPU (</a:t>
            </a:r>
            <a:r>
              <a:rPr lang="ru-RU" sz="3200" dirty="0"/>
              <a:t>в</a:t>
            </a:r>
            <a:r>
              <a:rPr lang="ru-RU" sz="3200" dirty="0" smtClean="0"/>
              <a:t>изуализация на </a:t>
            </a:r>
            <a:r>
              <a:rPr lang="en-US" sz="3200" dirty="0" smtClean="0"/>
              <a:t>DirectX)</a:t>
            </a:r>
          </a:p>
          <a:p>
            <a:r>
              <a:rPr lang="ru-RU" sz="3200" dirty="0" smtClean="0"/>
              <a:t>Повысить точность расчетов усложняя математическую модель( например: Учет конвекционных движений)</a:t>
            </a:r>
          </a:p>
          <a:p>
            <a:r>
              <a:rPr lang="ru-RU" sz="3200" dirty="0" smtClean="0"/>
              <a:t>Внедрить собственный модуль </a:t>
            </a:r>
            <a:r>
              <a:rPr lang="ru-RU" sz="3200" dirty="0" err="1" smtClean="0"/>
              <a:t>вокселизации</a:t>
            </a:r>
            <a:r>
              <a:rPr lang="ru-RU" sz="3200" dirty="0"/>
              <a:t> </a:t>
            </a:r>
            <a:r>
              <a:rPr lang="ru-RU" sz="3200" dirty="0" smtClean="0"/>
              <a:t>в программу</a:t>
            </a:r>
          </a:p>
          <a:p>
            <a:r>
              <a:rPr lang="ru-RU" sz="3200" dirty="0" smtClean="0"/>
              <a:t>Использование С++ для вычислительных классов</a:t>
            </a:r>
          </a:p>
          <a:p>
            <a:r>
              <a:rPr lang="ru-RU" sz="3200" dirty="0" smtClean="0"/>
              <a:t>Добавить новые способы сканирования (Спиралью, </a:t>
            </a:r>
            <a:r>
              <a:rPr lang="ru-RU" sz="3200" dirty="0" err="1" smtClean="0"/>
              <a:t>ша</a:t>
            </a:r>
            <a:r>
              <a:rPr lang="en-US" sz="3200" dirty="0" smtClean="0"/>
              <a:t>x</a:t>
            </a:r>
            <a:r>
              <a:rPr lang="ru-RU" sz="3200" dirty="0" err="1" smtClean="0"/>
              <a:t>матной</a:t>
            </a:r>
            <a:r>
              <a:rPr lang="ru-RU" sz="3200" dirty="0" smtClean="0"/>
              <a:t> доской )</a:t>
            </a:r>
          </a:p>
          <a:p>
            <a:r>
              <a:rPr lang="ru-RU" sz="3200" dirty="0" smtClean="0"/>
              <a:t>Структурная единица модели не </a:t>
            </a:r>
            <a:r>
              <a:rPr lang="ru-RU" sz="3200" dirty="0" err="1" smtClean="0"/>
              <a:t>воксель</a:t>
            </a:r>
            <a:r>
              <a:rPr lang="ru-RU" sz="3200" dirty="0" smtClean="0"/>
              <a:t>, а тетраэдр</a:t>
            </a:r>
            <a:r>
              <a:rPr lang="en-US" sz="3200" dirty="0" smtClean="0"/>
              <a:t> </a:t>
            </a:r>
            <a:r>
              <a:rPr lang="ru-RU" sz="3200" dirty="0" smtClean="0"/>
              <a:t>или увеличить количество </a:t>
            </a:r>
            <a:r>
              <a:rPr lang="ru-RU" sz="3200" dirty="0" err="1" smtClean="0"/>
              <a:t>воскелей</a:t>
            </a:r>
            <a:r>
              <a:rPr lang="ru-RU" sz="3200" dirty="0" smtClean="0"/>
              <a:t> в обрабатываемой области</a:t>
            </a:r>
          </a:p>
          <a:p>
            <a:r>
              <a:rPr lang="ru-RU" sz="3200" dirty="0" smtClean="0"/>
              <a:t>Визуализация тензоров остаточного напряжения </a:t>
            </a:r>
          </a:p>
        </p:txBody>
      </p:sp>
      <p:sp>
        <p:nvSpPr>
          <p:cNvPr id="5" name="Номер слайда 4"/>
          <p:cNvSpPr>
            <a:spLocks noGrp="1"/>
          </p:cNvSpPr>
          <p:nvPr>
            <p:ph type="sldNum" sz="quarter" idx="12"/>
          </p:nvPr>
        </p:nvSpPr>
        <p:spPr/>
        <p:txBody>
          <a:bodyPr/>
          <a:lstStyle/>
          <a:p>
            <a:fld id="{BAF3FE18-2959-4E91-B4F0-6EB362D14BDF}" type="slidenum">
              <a:rPr lang="ru-RU" smtClean="0"/>
              <a:t>23</a:t>
            </a:fld>
            <a:endParaRPr lang="ru-RU"/>
          </a:p>
        </p:txBody>
      </p:sp>
    </p:spTree>
    <p:extLst>
      <p:ext uri="{BB962C8B-B14F-4D97-AF65-F5344CB8AC3E}">
        <p14:creationId xmlns:p14="http://schemas.microsoft.com/office/powerpoint/2010/main" val="276053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Аддитивные технологии</a:t>
            </a:r>
          </a:p>
        </p:txBody>
      </p:sp>
      <p:sp>
        <p:nvSpPr>
          <p:cNvPr id="3" name="Объект 2"/>
          <p:cNvSpPr>
            <a:spLocks noGrp="1"/>
          </p:cNvSpPr>
          <p:nvPr>
            <p:ph idx="1"/>
          </p:nvPr>
        </p:nvSpPr>
        <p:spPr>
          <a:xfrm>
            <a:off x="838200" y="1696955"/>
            <a:ext cx="10070432" cy="5167312"/>
          </a:xfrm>
        </p:spPr>
        <p:txBody>
          <a:bodyPr/>
          <a:lstStyle/>
          <a:p>
            <a:pPr marL="0" indent="0">
              <a:buNone/>
            </a:pPr>
            <a:r>
              <a:rPr lang="ru-RU" b="1" dirty="0">
                <a:cs typeface="Times New Roman" panose="02020603050405020304" pitchFamily="18" charset="0"/>
              </a:rPr>
              <a:t>Аддитивные технологии</a:t>
            </a:r>
            <a:r>
              <a:rPr lang="ru-RU" dirty="0">
                <a:cs typeface="Times New Roman" panose="02020603050405020304" pitchFamily="18" charset="0"/>
              </a:rPr>
              <a:t> (от английского </a:t>
            </a:r>
            <a:r>
              <a:rPr lang="ru-RU" dirty="0" err="1">
                <a:cs typeface="Times New Roman" panose="02020603050405020304" pitchFamily="18" charset="0"/>
              </a:rPr>
              <a:t>Additive</a:t>
            </a:r>
            <a:r>
              <a:rPr lang="ru-RU" dirty="0">
                <a:cs typeface="Times New Roman" panose="02020603050405020304" pitchFamily="18" charset="0"/>
              </a:rPr>
              <a:t> </a:t>
            </a:r>
            <a:r>
              <a:rPr lang="ru-RU" dirty="0" err="1">
                <a:cs typeface="Times New Roman" panose="02020603050405020304" pitchFamily="18" charset="0"/>
              </a:rPr>
              <a:t>Fabrication</a:t>
            </a:r>
            <a:r>
              <a:rPr lang="ru-RU" dirty="0">
                <a:cs typeface="Times New Roman" panose="02020603050405020304" pitchFamily="18" charset="0"/>
              </a:rPr>
              <a:t>) – обобщенное название технологий, предполагающих изготовление изделия по данным цифровой модели методом послойного добавления материала</a:t>
            </a:r>
          </a:p>
        </p:txBody>
      </p:sp>
      <p:sp>
        <p:nvSpPr>
          <p:cNvPr id="4" name="Прямоугольник 3">
            <a:extLst>
              <a:ext uri="{FF2B5EF4-FFF2-40B4-BE49-F238E27FC236}">
                <a16:creationId xmlns:a16="http://schemas.microsoft.com/office/drawing/2014/main" id="{F66D577F-51EA-4BCA-8BD7-5A210A1B60EE}"/>
              </a:ext>
            </a:extLst>
          </p:cNvPr>
          <p:cNvSpPr/>
          <p:nvPr/>
        </p:nvSpPr>
        <p:spPr>
          <a:xfrm>
            <a:off x="838200" y="3429000"/>
            <a:ext cx="9240252" cy="3108543"/>
          </a:xfrm>
          <a:prstGeom prst="rect">
            <a:avLst/>
          </a:prstGeom>
        </p:spPr>
        <p:txBody>
          <a:bodyPr wrap="square">
            <a:spAutoFit/>
          </a:bodyPr>
          <a:lstStyle/>
          <a:p>
            <a:pPr fontAlgn="base"/>
            <a:r>
              <a:rPr lang="ru-RU" sz="2800" b="1" dirty="0"/>
              <a:t>Область применения аддитивных технологий</a:t>
            </a:r>
            <a:r>
              <a:rPr lang="ru-RU" sz="2800" dirty="0"/>
              <a:t>: </a:t>
            </a:r>
            <a:endParaRPr lang="en-US" sz="2800" dirty="0"/>
          </a:p>
          <a:p>
            <a:pPr lvl="1" fontAlgn="base">
              <a:buFont typeface="Arial" panose="020B0604020202020204" pitchFamily="34" charset="0"/>
              <a:buChar char="•"/>
            </a:pPr>
            <a:r>
              <a:rPr lang="en-US" sz="2800" dirty="0"/>
              <a:t> </a:t>
            </a:r>
            <a:r>
              <a:rPr lang="ru-RU" sz="2800" dirty="0"/>
              <a:t>строительство;</a:t>
            </a:r>
          </a:p>
          <a:p>
            <a:pPr lvl="1" fontAlgn="base">
              <a:buFont typeface="Arial" panose="020B0604020202020204" pitchFamily="34" charset="0"/>
              <a:buChar char="•"/>
            </a:pPr>
            <a:r>
              <a:rPr lang="en-US" sz="2800" dirty="0"/>
              <a:t> </a:t>
            </a:r>
            <a:r>
              <a:rPr lang="ru-RU" sz="2800" dirty="0"/>
              <a:t>сельскохозяйственная промышленность;</a:t>
            </a:r>
          </a:p>
          <a:p>
            <a:pPr lvl="1" fontAlgn="base">
              <a:buFont typeface="Arial" panose="020B0604020202020204" pitchFamily="34" charset="0"/>
              <a:buChar char="•"/>
            </a:pPr>
            <a:r>
              <a:rPr lang="en-US" sz="2800" dirty="0"/>
              <a:t> </a:t>
            </a:r>
            <a:r>
              <a:rPr lang="ru-RU" sz="2800" dirty="0"/>
              <a:t>машиностроение;</a:t>
            </a:r>
          </a:p>
          <a:p>
            <a:pPr lvl="1" fontAlgn="base">
              <a:buFont typeface="Arial" panose="020B0604020202020204" pitchFamily="34" charset="0"/>
              <a:buChar char="•"/>
            </a:pPr>
            <a:r>
              <a:rPr lang="en-US" sz="2800" dirty="0"/>
              <a:t> </a:t>
            </a:r>
            <a:r>
              <a:rPr lang="ru-RU" sz="2800" dirty="0"/>
              <a:t>судостроение;</a:t>
            </a:r>
          </a:p>
          <a:p>
            <a:pPr lvl="1" fontAlgn="base">
              <a:buFont typeface="Arial" panose="020B0604020202020204" pitchFamily="34" charset="0"/>
              <a:buChar char="•"/>
            </a:pPr>
            <a:r>
              <a:rPr lang="en-US" sz="2800" dirty="0"/>
              <a:t> </a:t>
            </a:r>
            <a:r>
              <a:rPr lang="ru-RU" sz="2800" dirty="0"/>
              <a:t>космонавтика;</a:t>
            </a:r>
          </a:p>
          <a:p>
            <a:pPr lvl="1" fontAlgn="base">
              <a:buFont typeface="Arial" panose="020B0604020202020204" pitchFamily="34" charset="0"/>
              <a:buChar char="•"/>
            </a:pPr>
            <a:r>
              <a:rPr lang="en-US" sz="2800" dirty="0"/>
              <a:t> </a:t>
            </a:r>
            <a:r>
              <a:rPr lang="ru-RU" sz="2800" dirty="0"/>
              <a:t>медицина и фармакология.</a:t>
            </a:r>
            <a:endParaRPr lang="ru-RU" sz="2800" b="0" i="0" dirty="0">
              <a:effectLst/>
            </a:endParaRPr>
          </a:p>
        </p:txBody>
      </p:sp>
      <p:sp>
        <p:nvSpPr>
          <p:cNvPr id="6" name="Номер слайда 5"/>
          <p:cNvSpPr>
            <a:spLocks noGrp="1"/>
          </p:cNvSpPr>
          <p:nvPr>
            <p:ph type="sldNum" sz="quarter" idx="12"/>
          </p:nvPr>
        </p:nvSpPr>
        <p:spPr/>
        <p:txBody>
          <a:bodyPr/>
          <a:lstStyle/>
          <a:p>
            <a:fld id="{BAF3FE18-2959-4E91-B4F0-6EB362D14BDF}" type="slidenum">
              <a:rPr lang="ru-RU" smtClean="0"/>
              <a:t>3</a:t>
            </a:fld>
            <a:endParaRPr lang="ru-RU"/>
          </a:p>
        </p:txBody>
      </p:sp>
    </p:spTree>
    <p:extLst>
      <p:ext uri="{BB962C8B-B14F-4D97-AF65-F5344CB8AC3E}">
        <p14:creationId xmlns:p14="http://schemas.microsoft.com/office/powerpoint/2010/main" val="26330461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1053" y="340526"/>
            <a:ext cx="10718134" cy="923330"/>
          </a:xfrm>
        </p:spPr>
        <p:txBody>
          <a:bodyPr>
            <a:normAutofit/>
          </a:bodyPr>
          <a:lstStyle/>
          <a:p>
            <a:r>
              <a:rPr lang="ru-RU" dirty="0"/>
              <a:t>SLM или </a:t>
            </a:r>
            <a:r>
              <a:rPr lang="ru-RU" dirty="0" err="1"/>
              <a:t>Selective</a:t>
            </a:r>
            <a:r>
              <a:rPr lang="ru-RU" dirty="0"/>
              <a:t> </a:t>
            </a:r>
            <a:r>
              <a:rPr lang="ru-RU" dirty="0" err="1"/>
              <a:t>laser</a:t>
            </a:r>
            <a:r>
              <a:rPr lang="ru-RU" dirty="0"/>
              <a:t> </a:t>
            </a:r>
            <a:r>
              <a:rPr lang="ru-RU" dirty="0" err="1"/>
              <a:t>melting</a:t>
            </a:r>
            <a:r>
              <a:rPr lang="ru-RU" dirty="0"/>
              <a:t>  </a:t>
            </a:r>
          </a:p>
        </p:txBody>
      </p:sp>
      <p:sp>
        <p:nvSpPr>
          <p:cNvPr id="7" name="Прямоугольник 6">
            <a:extLst>
              <a:ext uri="{FF2B5EF4-FFF2-40B4-BE49-F238E27FC236}">
                <a16:creationId xmlns:a16="http://schemas.microsoft.com/office/drawing/2014/main" id="{4045B615-D8F0-4B87-9ED4-78934CDA9052}"/>
              </a:ext>
            </a:extLst>
          </p:cNvPr>
          <p:cNvSpPr/>
          <p:nvPr/>
        </p:nvSpPr>
        <p:spPr>
          <a:xfrm>
            <a:off x="114303" y="1504487"/>
            <a:ext cx="5694947" cy="1569660"/>
          </a:xfrm>
          <a:prstGeom prst="rect">
            <a:avLst/>
          </a:prstGeom>
        </p:spPr>
        <p:txBody>
          <a:bodyPr wrap="square">
            <a:spAutoFit/>
          </a:bodyPr>
          <a:lstStyle/>
          <a:p>
            <a:pPr marL="342900" indent="-342900">
              <a:buFont typeface="Arial" panose="020B0604020202020204" pitchFamily="34" charset="0"/>
              <a:buChar char="•"/>
            </a:pPr>
            <a:r>
              <a:rPr lang="ru-RU" sz="2400" dirty="0"/>
              <a:t>Это технология производства сложных изделий посредством лазерного плавления металлического порошка по математическим CAD-моделям</a:t>
            </a:r>
          </a:p>
        </p:txBody>
      </p:sp>
      <p:pic>
        <p:nvPicPr>
          <p:cNvPr id="2058" name="Picture 10">
            <a:extLst>
              <a:ext uri="{FF2B5EF4-FFF2-40B4-BE49-F238E27FC236}">
                <a16:creationId xmlns:a16="http://schemas.microsoft.com/office/drawing/2014/main" id="{749B6EF5-27E9-4E9A-851F-6C53758B9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250" y="1332921"/>
            <a:ext cx="5943379" cy="4769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 name="Рисунок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919" y="3554101"/>
            <a:ext cx="4062067" cy="2284913"/>
          </a:xfrm>
          <a:prstGeom prst="rect">
            <a:avLst/>
          </a:prstGeom>
        </p:spPr>
      </p:pic>
      <p:sp>
        <p:nvSpPr>
          <p:cNvPr id="4" name="Номер слайда 3"/>
          <p:cNvSpPr>
            <a:spLocks noGrp="1"/>
          </p:cNvSpPr>
          <p:nvPr>
            <p:ph type="sldNum" sz="quarter" idx="12"/>
          </p:nvPr>
        </p:nvSpPr>
        <p:spPr/>
        <p:txBody>
          <a:bodyPr/>
          <a:lstStyle/>
          <a:p>
            <a:fld id="{BAF3FE18-2959-4E91-B4F0-6EB362D14BDF}" type="slidenum">
              <a:rPr lang="ru-RU" smtClean="0"/>
              <a:t>4</a:t>
            </a:fld>
            <a:endParaRPr lang="ru-RU"/>
          </a:p>
        </p:txBody>
      </p:sp>
      <p:sp>
        <p:nvSpPr>
          <p:cNvPr id="9" name="TextBox 8">
            <a:extLst>
              <a:ext uri="{FF2B5EF4-FFF2-40B4-BE49-F238E27FC236}">
                <a16:creationId xmlns:a16="http://schemas.microsoft.com/office/drawing/2014/main" id="{C246513C-6994-4543-9014-3E9AEDFB1128}"/>
              </a:ext>
            </a:extLst>
          </p:cNvPr>
          <p:cNvSpPr txBox="1"/>
          <p:nvPr/>
        </p:nvSpPr>
        <p:spPr>
          <a:xfrm>
            <a:off x="624729" y="5839014"/>
            <a:ext cx="4470445" cy="369332"/>
          </a:xfrm>
          <a:prstGeom prst="rect">
            <a:avLst/>
          </a:prstGeom>
          <a:noFill/>
        </p:spPr>
        <p:txBody>
          <a:bodyPr wrap="square" rtlCol="0">
            <a:spAutoFit/>
          </a:bodyPr>
          <a:lstStyle/>
          <a:p>
            <a:r>
              <a:rPr lang="ru-RU" dirty="0" smtClean="0"/>
              <a:t>Анимация 1—  Процесс </a:t>
            </a:r>
            <a:r>
              <a:rPr lang="en-US" dirty="0"/>
              <a:t>SLM </a:t>
            </a:r>
            <a:r>
              <a:rPr lang="ru-RU" dirty="0" smtClean="0"/>
              <a:t>производства</a:t>
            </a:r>
            <a:endParaRPr lang="ru-RU" dirty="0"/>
          </a:p>
        </p:txBody>
      </p:sp>
      <p:sp>
        <p:nvSpPr>
          <p:cNvPr id="10" name="TextBox 9">
            <a:extLst>
              <a:ext uri="{FF2B5EF4-FFF2-40B4-BE49-F238E27FC236}">
                <a16:creationId xmlns:a16="http://schemas.microsoft.com/office/drawing/2014/main" id="{C246513C-6994-4543-9014-3E9AEDFB1128}"/>
              </a:ext>
            </a:extLst>
          </p:cNvPr>
          <p:cNvSpPr txBox="1"/>
          <p:nvPr/>
        </p:nvSpPr>
        <p:spPr>
          <a:xfrm>
            <a:off x="7012469" y="6150322"/>
            <a:ext cx="4251276" cy="369332"/>
          </a:xfrm>
          <a:prstGeom prst="rect">
            <a:avLst/>
          </a:prstGeom>
          <a:noFill/>
        </p:spPr>
        <p:txBody>
          <a:bodyPr wrap="square" rtlCol="0">
            <a:spAutoFit/>
          </a:bodyPr>
          <a:lstStyle/>
          <a:p>
            <a:r>
              <a:rPr lang="ru-RU" dirty="0"/>
              <a:t>Рисунок </a:t>
            </a:r>
            <a:r>
              <a:rPr lang="ru-RU" dirty="0" smtClean="0"/>
              <a:t>1 </a:t>
            </a:r>
            <a:r>
              <a:rPr lang="ru-RU" dirty="0"/>
              <a:t>—  </a:t>
            </a:r>
            <a:r>
              <a:rPr lang="ru-RU" dirty="0" smtClean="0"/>
              <a:t>Устройство </a:t>
            </a:r>
            <a:r>
              <a:rPr lang="en-US" dirty="0" smtClean="0"/>
              <a:t>SLM-</a:t>
            </a:r>
            <a:r>
              <a:rPr lang="ru-RU" dirty="0" smtClean="0"/>
              <a:t>принтера</a:t>
            </a:r>
            <a:endParaRPr lang="ru-RU" dirty="0"/>
          </a:p>
        </p:txBody>
      </p:sp>
    </p:spTree>
    <p:extLst>
      <p:ext uri="{BB962C8B-B14F-4D97-AF65-F5344CB8AC3E}">
        <p14:creationId xmlns:p14="http://schemas.microsoft.com/office/powerpoint/2010/main" val="3799801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Остаточное напряжение </a:t>
            </a:r>
          </a:p>
        </p:txBody>
      </p:sp>
      <p:sp>
        <p:nvSpPr>
          <p:cNvPr id="3" name="Объект 2"/>
          <p:cNvSpPr>
            <a:spLocks noGrp="1"/>
          </p:cNvSpPr>
          <p:nvPr>
            <p:ph sz="half" idx="1"/>
          </p:nvPr>
        </p:nvSpPr>
        <p:spPr>
          <a:xfrm>
            <a:off x="723899" y="1825625"/>
            <a:ext cx="5773153" cy="4530725"/>
          </a:xfrm>
        </p:spPr>
        <p:txBody>
          <a:bodyPr>
            <a:normAutofit/>
          </a:bodyPr>
          <a:lstStyle/>
          <a:p>
            <a:r>
              <a:rPr lang="ru-RU" sz="2400" dirty="0"/>
              <a:t>Остаточное напряжение появляется в изделие в процессе термообработки, при переходе из жидкого агрегатного состояния в твёрдое, при механической воздействие или обработке</a:t>
            </a:r>
            <a:r>
              <a:rPr lang="ru-RU" sz="2400" dirty="0" smtClean="0"/>
              <a:t>.</a:t>
            </a:r>
            <a:r>
              <a:rPr lang="ru-RU" sz="2400" dirty="0">
                <a:solidFill>
                  <a:srgbClr val="000000"/>
                </a:solidFill>
                <a:ea typeface="Times New Roman" panose="02020603050405020304" pitchFamily="18" charset="0"/>
              </a:rPr>
              <a:t> </a:t>
            </a:r>
            <a:endParaRPr lang="ru-RU" sz="2400" dirty="0" smtClean="0">
              <a:solidFill>
                <a:srgbClr val="000000"/>
              </a:solidFill>
              <a:ea typeface="Times New Roman" panose="02020603050405020304" pitchFamily="18" charset="0"/>
            </a:endParaRPr>
          </a:p>
          <a:p>
            <a:pPr marL="0" indent="0">
              <a:buNone/>
            </a:pPr>
            <a:endParaRPr lang="ru-RU" sz="2400" dirty="0" smtClean="0">
              <a:solidFill>
                <a:srgbClr val="000000"/>
              </a:solidFill>
              <a:ea typeface="Times New Roman" panose="02020603050405020304" pitchFamily="18" charset="0"/>
            </a:endParaRPr>
          </a:p>
          <a:p>
            <a:r>
              <a:rPr lang="ru-RU" sz="2400" dirty="0" smtClean="0">
                <a:solidFill>
                  <a:srgbClr val="000000"/>
                </a:solidFill>
                <a:ea typeface="Times New Roman" panose="02020603050405020304" pitchFamily="18" charset="0"/>
              </a:rPr>
              <a:t>Остаточное </a:t>
            </a:r>
            <a:r>
              <a:rPr lang="ru-RU" sz="2400" dirty="0">
                <a:solidFill>
                  <a:srgbClr val="000000"/>
                </a:solidFill>
                <a:ea typeface="Times New Roman" panose="02020603050405020304" pitchFamily="18" charset="0"/>
              </a:rPr>
              <a:t>напряжение приводит к уменьшению прочности и максимально допустимой нагрузки, на которую будет рассчитано изделие. </a:t>
            </a:r>
            <a:endParaRPr lang="ru-RU" sz="2400" dirty="0"/>
          </a:p>
          <a:p>
            <a:endParaRPr lang="ru-RU" sz="2400" dirty="0"/>
          </a:p>
        </p:txBody>
      </p:sp>
      <p:pic>
        <p:nvPicPr>
          <p:cNvPr id="2050" name="Picture 2" descr="Скриншот 10-06-2021 00592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407"/>
          <a:stretch/>
        </p:blipFill>
        <p:spPr bwMode="auto">
          <a:xfrm>
            <a:off x="12820650" y="-471003"/>
            <a:ext cx="3924300" cy="43233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Номер слайда 5"/>
          <p:cNvSpPr>
            <a:spLocks noGrp="1"/>
          </p:cNvSpPr>
          <p:nvPr>
            <p:ph type="sldNum" sz="quarter" idx="12"/>
          </p:nvPr>
        </p:nvSpPr>
        <p:spPr/>
        <p:txBody>
          <a:bodyPr/>
          <a:lstStyle/>
          <a:p>
            <a:fld id="{BAF3FE18-2959-4E91-B4F0-6EB362D14BDF}" type="slidenum">
              <a:rPr lang="ru-RU" smtClean="0"/>
              <a:t>5</a:t>
            </a:fld>
            <a:endParaRPr lang="ru-RU"/>
          </a:p>
        </p:txBody>
      </p:sp>
      <p:pic>
        <p:nvPicPr>
          <p:cNvPr id="1028" name="Picture 4" descr="https://3dtoday.ru/cache/870x/posts/main/Ffv6ce5qFFN9KIaCjo6HCIpBgn4HpIgx5JiIVk3h.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296" y="1825625"/>
            <a:ext cx="5105901" cy="3039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1" name="TextBox 10">
            <a:extLst>
              <a:ext uri="{FF2B5EF4-FFF2-40B4-BE49-F238E27FC236}">
                <a16:creationId xmlns:a16="http://schemas.microsoft.com/office/drawing/2014/main" id="{C246513C-6994-4543-9014-3E9AEDFB1128}"/>
              </a:ext>
            </a:extLst>
          </p:cNvPr>
          <p:cNvSpPr txBox="1"/>
          <p:nvPr/>
        </p:nvSpPr>
        <p:spPr>
          <a:xfrm>
            <a:off x="6704296" y="5056578"/>
            <a:ext cx="5230865" cy="369332"/>
          </a:xfrm>
          <a:prstGeom prst="rect">
            <a:avLst/>
          </a:prstGeom>
          <a:noFill/>
        </p:spPr>
        <p:txBody>
          <a:bodyPr wrap="square" rtlCol="0">
            <a:spAutoFit/>
          </a:bodyPr>
          <a:lstStyle/>
          <a:p>
            <a:r>
              <a:rPr lang="ru-RU" dirty="0"/>
              <a:t>Рисунок </a:t>
            </a:r>
            <a:r>
              <a:rPr lang="ru-RU" dirty="0" smtClean="0"/>
              <a:t>2 </a:t>
            </a:r>
            <a:r>
              <a:rPr lang="ru-RU" dirty="0"/>
              <a:t>—  </a:t>
            </a:r>
            <a:r>
              <a:rPr lang="ru-RU" dirty="0" smtClean="0"/>
              <a:t>Последствия остаточного напряжения </a:t>
            </a:r>
            <a:endParaRPr lang="ru-RU" dirty="0"/>
          </a:p>
        </p:txBody>
      </p:sp>
    </p:spTree>
    <p:extLst>
      <p:ext uri="{BB962C8B-B14F-4D97-AF65-F5344CB8AC3E}">
        <p14:creationId xmlns:p14="http://schemas.microsoft.com/office/powerpoint/2010/main" val="830474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Способы </a:t>
            </a:r>
            <a:r>
              <a:rPr lang="ru-RU" dirty="0" smtClean="0"/>
              <a:t>устранения </a:t>
            </a:r>
            <a:endParaRPr lang="ru-RU" dirty="0"/>
          </a:p>
        </p:txBody>
      </p:sp>
      <p:sp>
        <p:nvSpPr>
          <p:cNvPr id="3" name="Объект 2"/>
          <p:cNvSpPr>
            <a:spLocks noGrp="1"/>
          </p:cNvSpPr>
          <p:nvPr>
            <p:ph sz="half" idx="1"/>
          </p:nvPr>
        </p:nvSpPr>
        <p:spPr>
          <a:xfrm>
            <a:off x="133182" y="1272640"/>
            <a:ext cx="6251575" cy="5181600"/>
          </a:xfrm>
        </p:spPr>
        <p:txBody>
          <a:bodyPr>
            <a:normAutofit/>
          </a:bodyPr>
          <a:lstStyle/>
          <a:p>
            <a:endParaRPr lang="ru-RU" dirty="0"/>
          </a:p>
          <a:p>
            <a:r>
              <a:rPr lang="ru-RU" dirty="0"/>
              <a:t>Термическая обработка </a:t>
            </a:r>
          </a:p>
          <a:p>
            <a:r>
              <a:rPr lang="ru-RU" dirty="0"/>
              <a:t>Изостатическое газовое прессование </a:t>
            </a:r>
          </a:p>
          <a:p>
            <a:r>
              <a:rPr lang="ru-RU" dirty="0"/>
              <a:t>Использование комбинированных схем направлений движения лазера</a:t>
            </a:r>
          </a:p>
          <a:p>
            <a:r>
              <a:rPr lang="ru-RU" dirty="0"/>
              <a:t>Подбор температурных режимов плавления</a:t>
            </a:r>
            <a:r>
              <a:rPr lang="en-US" dirty="0"/>
              <a:t>/</a:t>
            </a:r>
            <a:r>
              <a:rPr lang="ru-RU" dirty="0"/>
              <a:t>спекания</a:t>
            </a:r>
          </a:p>
          <a:p>
            <a:r>
              <a:rPr lang="ru-RU" dirty="0"/>
              <a:t>Использование дополнительных опор и поддержек  </a:t>
            </a:r>
          </a:p>
        </p:txBody>
      </p:sp>
      <p:pic>
        <p:nvPicPr>
          <p:cNvPr id="6" name="Рисунок 5">
            <a:extLst>
              <a:ext uri="{FF2B5EF4-FFF2-40B4-BE49-F238E27FC236}">
                <a16:creationId xmlns:a16="http://schemas.microsoft.com/office/drawing/2014/main" id="{9C436517-E069-4FDF-9FC9-3464458502F3}"/>
              </a:ext>
            </a:extLst>
          </p:cNvPr>
          <p:cNvPicPr/>
          <p:nvPr/>
        </p:nvPicPr>
        <p:blipFill>
          <a:blip r:embed="rId3"/>
          <a:stretch>
            <a:fillRect/>
          </a:stretch>
        </p:blipFill>
        <p:spPr>
          <a:xfrm>
            <a:off x="6505285" y="3726484"/>
            <a:ext cx="4760496" cy="2311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Рисунок 6">
            <a:extLst>
              <a:ext uri="{FF2B5EF4-FFF2-40B4-BE49-F238E27FC236}">
                <a16:creationId xmlns:a16="http://schemas.microsoft.com/office/drawing/2014/main" id="{0666D240-1E39-4C8E-8A18-79D2D10A3A1E}"/>
              </a:ext>
            </a:extLst>
          </p:cNvPr>
          <p:cNvPicPr/>
          <p:nvPr/>
        </p:nvPicPr>
        <p:blipFill>
          <a:blip r:embed="rId4"/>
          <a:stretch>
            <a:fillRect/>
          </a:stretch>
        </p:blipFill>
        <p:spPr>
          <a:xfrm>
            <a:off x="6505285" y="806384"/>
            <a:ext cx="4727987" cy="2358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Номер слайда 4"/>
          <p:cNvSpPr>
            <a:spLocks noGrp="1"/>
          </p:cNvSpPr>
          <p:nvPr>
            <p:ph type="sldNum" sz="quarter" idx="12"/>
          </p:nvPr>
        </p:nvSpPr>
        <p:spPr>
          <a:xfrm>
            <a:off x="9178490" y="6319011"/>
            <a:ext cx="2743200" cy="365125"/>
          </a:xfrm>
        </p:spPr>
        <p:txBody>
          <a:bodyPr/>
          <a:lstStyle/>
          <a:p>
            <a:fld id="{BAF3FE18-2959-4E91-B4F0-6EB362D14BDF}" type="slidenum">
              <a:rPr lang="ru-RU" smtClean="0"/>
              <a:t>6</a:t>
            </a:fld>
            <a:endParaRPr lang="ru-RU" dirty="0"/>
          </a:p>
        </p:txBody>
      </p:sp>
      <p:sp>
        <p:nvSpPr>
          <p:cNvPr id="8" name="TextBox 7">
            <a:extLst>
              <a:ext uri="{FF2B5EF4-FFF2-40B4-BE49-F238E27FC236}">
                <a16:creationId xmlns:a16="http://schemas.microsoft.com/office/drawing/2014/main" id="{C246513C-6994-4543-9014-3E9AEDFB1128}"/>
              </a:ext>
            </a:extLst>
          </p:cNvPr>
          <p:cNvSpPr txBox="1"/>
          <p:nvPr/>
        </p:nvSpPr>
        <p:spPr>
          <a:xfrm>
            <a:off x="6384757" y="3261080"/>
            <a:ext cx="5230865" cy="369332"/>
          </a:xfrm>
          <a:prstGeom prst="rect">
            <a:avLst/>
          </a:prstGeom>
          <a:noFill/>
        </p:spPr>
        <p:txBody>
          <a:bodyPr wrap="square" rtlCol="0">
            <a:spAutoFit/>
          </a:bodyPr>
          <a:lstStyle/>
          <a:p>
            <a:r>
              <a:rPr lang="ru-RU" dirty="0"/>
              <a:t>Рисунок </a:t>
            </a:r>
            <a:r>
              <a:rPr lang="ru-RU" dirty="0" smtClean="0"/>
              <a:t>3 </a:t>
            </a:r>
            <a:r>
              <a:rPr lang="ru-RU" dirty="0"/>
              <a:t>—  </a:t>
            </a:r>
            <a:r>
              <a:rPr lang="ru-RU" dirty="0" smtClean="0"/>
              <a:t>Схемы направления движения лазера </a:t>
            </a:r>
            <a:endParaRPr lang="ru-RU" dirty="0"/>
          </a:p>
        </p:txBody>
      </p:sp>
      <p:sp>
        <p:nvSpPr>
          <p:cNvPr id="9" name="TextBox 8">
            <a:extLst>
              <a:ext uri="{FF2B5EF4-FFF2-40B4-BE49-F238E27FC236}">
                <a16:creationId xmlns:a16="http://schemas.microsoft.com/office/drawing/2014/main" id="{C246513C-6994-4543-9014-3E9AEDFB1128}"/>
              </a:ext>
            </a:extLst>
          </p:cNvPr>
          <p:cNvSpPr txBox="1"/>
          <p:nvPr/>
        </p:nvSpPr>
        <p:spPr>
          <a:xfrm>
            <a:off x="6384756" y="6084908"/>
            <a:ext cx="5230865" cy="646331"/>
          </a:xfrm>
          <a:prstGeom prst="rect">
            <a:avLst/>
          </a:prstGeom>
          <a:noFill/>
        </p:spPr>
        <p:txBody>
          <a:bodyPr wrap="square" rtlCol="0">
            <a:spAutoFit/>
          </a:bodyPr>
          <a:lstStyle/>
          <a:p>
            <a:pPr algn="ctr"/>
            <a:r>
              <a:rPr lang="ru-RU" dirty="0"/>
              <a:t>Рисунок </a:t>
            </a:r>
            <a:r>
              <a:rPr lang="ru-RU" dirty="0" smtClean="0"/>
              <a:t>4 </a:t>
            </a:r>
            <a:r>
              <a:rPr lang="ru-RU" dirty="0"/>
              <a:t>—  </a:t>
            </a:r>
            <a:r>
              <a:rPr lang="ru-RU" dirty="0" smtClean="0"/>
              <a:t>Схема «Шахматная доска»</a:t>
            </a:r>
          </a:p>
          <a:p>
            <a:pPr algn="ctr"/>
            <a:r>
              <a:rPr lang="ru-RU" dirty="0" smtClean="0"/>
              <a:t>направления движения лазера </a:t>
            </a:r>
            <a:endParaRPr lang="ru-RU" dirty="0"/>
          </a:p>
        </p:txBody>
      </p:sp>
    </p:spTree>
    <p:extLst>
      <p:ext uri="{BB962C8B-B14F-4D97-AF65-F5344CB8AC3E}">
        <p14:creationId xmlns:p14="http://schemas.microsoft.com/office/powerpoint/2010/main" val="1912180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8833BD-5927-4E9D-A90E-48C429756FC5}"/>
              </a:ext>
            </a:extLst>
          </p:cNvPr>
          <p:cNvSpPr>
            <a:spLocks noGrp="1"/>
          </p:cNvSpPr>
          <p:nvPr>
            <p:ph type="title"/>
          </p:nvPr>
        </p:nvSpPr>
        <p:spPr>
          <a:xfrm>
            <a:off x="838200" y="-63500"/>
            <a:ext cx="10515600" cy="1325563"/>
          </a:xfrm>
        </p:spPr>
        <p:txBody>
          <a:bodyPr/>
          <a:lstStyle/>
          <a:p>
            <a:r>
              <a:rPr lang="ru-RU" dirty="0"/>
              <a:t>Требования к программному комплексу</a:t>
            </a:r>
          </a:p>
        </p:txBody>
      </p:sp>
      <p:sp>
        <p:nvSpPr>
          <p:cNvPr id="3" name="Объект 2">
            <a:extLst>
              <a:ext uri="{FF2B5EF4-FFF2-40B4-BE49-F238E27FC236}">
                <a16:creationId xmlns:a16="http://schemas.microsoft.com/office/drawing/2014/main" id="{40EDAD10-E072-41CC-9089-71EF76F99E23}"/>
              </a:ext>
            </a:extLst>
          </p:cNvPr>
          <p:cNvSpPr>
            <a:spLocks noGrp="1"/>
          </p:cNvSpPr>
          <p:nvPr>
            <p:ph idx="1"/>
          </p:nvPr>
        </p:nvSpPr>
        <p:spPr>
          <a:xfrm>
            <a:off x="838200" y="4161857"/>
            <a:ext cx="10515600" cy="2840522"/>
          </a:xfrm>
        </p:spPr>
        <p:txBody>
          <a:bodyPr>
            <a:normAutofit/>
          </a:bodyPr>
          <a:lstStyle/>
          <a:p>
            <a:pPr marL="0" indent="0">
              <a:buNone/>
            </a:pPr>
            <a:r>
              <a:rPr lang="ru-RU" sz="2400" dirty="0"/>
              <a:t>Р</a:t>
            </a:r>
            <a:r>
              <a:rPr lang="ru-RU" sz="2400" dirty="0" smtClean="0"/>
              <a:t>азрабатываем </a:t>
            </a:r>
            <a:r>
              <a:rPr lang="ru-RU" sz="2400" dirty="0"/>
              <a:t>программный комплекс включает </a:t>
            </a:r>
            <a:r>
              <a:rPr lang="ru-RU" sz="2400" dirty="0" smtClean="0"/>
              <a:t>в себя </a:t>
            </a:r>
            <a:r>
              <a:rPr lang="ru-RU" sz="2400" dirty="0"/>
              <a:t>модули: </a:t>
            </a:r>
          </a:p>
          <a:p>
            <a:r>
              <a:rPr lang="ru-RU" sz="2400" dirty="0" smtClean="0"/>
              <a:t>модуль для расчета остаточного напряжения и деформаций металлоконструкций</a:t>
            </a:r>
            <a:endParaRPr lang="ru-RU" sz="2400" dirty="0"/>
          </a:p>
          <a:p>
            <a:r>
              <a:rPr lang="ru-RU" sz="2400" dirty="0"/>
              <a:t> модуль представления расчетов в </a:t>
            </a:r>
            <a:r>
              <a:rPr lang="ru-RU" sz="2400" dirty="0" err="1"/>
              <a:t>воксельном</a:t>
            </a:r>
            <a:r>
              <a:rPr lang="ru-RU" sz="2400" dirty="0"/>
              <a:t> виде с выделенными участками подверженными остаточному напряжения и </a:t>
            </a:r>
            <a:r>
              <a:rPr lang="ru-RU" sz="2400" dirty="0" smtClean="0"/>
              <a:t>деформациям</a:t>
            </a:r>
            <a:endParaRPr lang="ru-RU" sz="2400" dirty="0"/>
          </a:p>
        </p:txBody>
      </p:sp>
      <p:sp>
        <p:nvSpPr>
          <p:cNvPr id="5" name="Номер слайда 4"/>
          <p:cNvSpPr>
            <a:spLocks noGrp="1"/>
          </p:cNvSpPr>
          <p:nvPr>
            <p:ph type="sldNum" sz="quarter" idx="12"/>
          </p:nvPr>
        </p:nvSpPr>
        <p:spPr/>
        <p:txBody>
          <a:bodyPr/>
          <a:lstStyle/>
          <a:p>
            <a:fld id="{BAF3FE18-2959-4E91-B4F0-6EB362D14BDF}" type="slidenum">
              <a:rPr lang="ru-RU" smtClean="0"/>
              <a:t>7</a:t>
            </a:fld>
            <a:endParaRPr lang="ru-RU"/>
          </a:p>
        </p:txBody>
      </p:sp>
      <p:sp>
        <p:nvSpPr>
          <p:cNvPr id="6" name="Объект 2">
            <a:extLst>
              <a:ext uri="{FF2B5EF4-FFF2-40B4-BE49-F238E27FC236}">
                <a16:creationId xmlns:a16="http://schemas.microsoft.com/office/drawing/2014/main" id="{40EDAD10-E072-41CC-9089-71EF76F99E23}"/>
              </a:ext>
            </a:extLst>
          </p:cNvPr>
          <p:cNvSpPr txBox="1">
            <a:spLocks/>
          </p:cNvSpPr>
          <p:nvPr/>
        </p:nvSpPr>
        <p:spPr>
          <a:xfrm>
            <a:off x="708393" y="998321"/>
            <a:ext cx="10515600" cy="28405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ru-RU" sz="2400" dirty="0" smtClean="0"/>
              <a:t>Разрабатываем программный комплекс </a:t>
            </a:r>
            <a:r>
              <a:rPr lang="en-US" sz="2400" dirty="0" err="1" smtClean="0"/>
              <a:t>CoRSaD</a:t>
            </a:r>
            <a:r>
              <a:rPr lang="en-US" sz="2400" dirty="0" smtClean="0"/>
              <a:t> (</a:t>
            </a:r>
            <a:r>
              <a:rPr lang="ru-RU" altLang="ru-RU" sz="2400" dirty="0" err="1">
                <a:solidFill>
                  <a:srgbClr val="202124"/>
                </a:solidFill>
              </a:rPr>
              <a:t>Calculation</a:t>
            </a:r>
            <a:r>
              <a:rPr lang="ru-RU" altLang="ru-RU" sz="2400" dirty="0">
                <a:solidFill>
                  <a:srgbClr val="202124"/>
                </a:solidFill>
              </a:rPr>
              <a:t> </a:t>
            </a:r>
            <a:r>
              <a:rPr lang="ru-RU" altLang="ru-RU" sz="2400" dirty="0" err="1">
                <a:solidFill>
                  <a:srgbClr val="202124"/>
                </a:solidFill>
              </a:rPr>
              <a:t>of</a:t>
            </a:r>
            <a:r>
              <a:rPr lang="ru-RU" altLang="ru-RU" sz="2400" dirty="0">
                <a:solidFill>
                  <a:srgbClr val="202124"/>
                </a:solidFill>
              </a:rPr>
              <a:t> </a:t>
            </a:r>
            <a:r>
              <a:rPr lang="ru-RU" altLang="ru-RU" sz="2400" dirty="0" err="1">
                <a:solidFill>
                  <a:srgbClr val="202124"/>
                </a:solidFill>
              </a:rPr>
              <a:t>residual</a:t>
            </a:r>
            <a:r>
              <a:rPr lang="ru-RU" altLang="ru-RU" sz="2400" dirty="0">
                <a:solidFill>
                  <a:srgbClr val="202124"/>
                </a:solidFill>
              </a:rPr>
              <a:t> </a:t>
            </a:r>
            <a:r>
              <a:rPr lang="ru-RU" altLang="ru-RU" sz="2400" dirty="0" err="1">
                <a:solidFill>
                  <a:srgbClr val="202124"/>
                </a:solidFill>
              </a:rPr>
              <a:t>stresses</a:t>
            </a:r>
            <a:r>
              <a:rPr lang="ru-RU" altLang="ru-RU" sz="2400" dirty="0">
                <a:solidFill>
                  <a:srgbClr val="202124"/>
                </a:solidFill>
              </a:rPr>
              <a:t> </a:t>
            </a:r>
            <a:r>
              <a:rPr lang="ru-RU" altLang="ru-RU" sz="2400" dirty="0" err="1">
                <a:solidFill>
                  <a:srgbClr val="202124"/>
                </a:solidFill>
              </a:rPr>
              <a:t>and</a:t>
            </a:r>
            <a:r>
              <a:rPr lang="ru-RU" altLang="ru-RU" sz="2400" dirty="0">
                <a:solidFill>
                  <a:srgbClr val="202124"/>
                </a:solidFill>
              </a:rPr>
              <a:t> </a:t>
            </a:r>
            <a:r>
              <a:rPr lang="ru-RU" altLang="ru-RU" sz="2400" dirty="0" err="1">
                <a:solidFill>
                  <a:srgbClr val="202124"/>
                </a:solidFill>
              </a:rPr>
              <a:t>deformations</a:t>
            </a:r>
            <a:r>
              <a:rPr lang="ru-RU" altLang="ru-RU" sz="2400" dirty="0"/>
              <a:t> </a:t>
            </a:r>
            <a:r>
              <a:rPr lang="en-US" sz="2400" dirty="0" smtClean="0"/>
              <a:t>)</a:t>
            </a:r>
            <a:r>
              <a:rPr lang="ru-RU" sz="2400" dirty="0" smtClean="0"/>
              <a:t> должен иметь следующий функционал  : </a:t>
            </a:r>
          </a:p>
          <a:p>
            <a:r>
              <a:rPr lang="ru-RU" sz="2400" dirty="0" smtClean="0"/>
              <a:t>Импорт моделей в формате </a:t>
            </a:r>
            <a:r>
              <a:rPr lang="en-US" sz="2400" dirty="0" smtClean="0"/>
              <a:t>STL</a:t>
            </a:r>
            <a:endParaRPr lang="ru-RU" sz="2400" dirty="0" smtClean="0"/>
          </a:p>
          <a:p>
            <a:r>
              <a:rPr lang="ru-RU" sz="2400" dirty="0" smtClean="0"/>
              <a:t>Моделировать процессы аддитивного производства </a:t>
            </a:r>
          </a:p>
          <a:p>
            <a:r>
              <a:rPr lang="ru-RU" sz="2400" dirty="0" smtClean="0"/>
              <a:t>Производить расчет остаточных напряжений и деформаций металлоконструкций по заданным начальным значениям </a:t>
            </a:r>
          </a:p>
          <a:p>
            <a:r>
              <a:rPr lang="ru-RU" sz="2400" dirty="0" smtClean="0"/>
              <a:t>Экспортировать полученные результаты в заданном формате </a:t>
            </a:r>
            <a:endParaRPr lang="ru-RU" sz="2400" dirty="0"/>
          </a:p>
        </p:txBody>
      </p:sp>
    </p:spTree>
    <p:extLst>
      <p:ext uri="{BB962C8B-B14F-4D97-AF65-F5344CB8AC3E}">
        <p14:creationId xmlns:p14="http://schemas.microsoft.com/office/powerpoint/2010/main" val="3623765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Аналог</a:t>
            </a:r>
            <a:endParaRPr lang="ru-RU" dirty="0"/>
          </a:p>
        </p:txBody>
      </p:sp>
      <p:sp>
        <p:nvSpPr>
          <p:cNvPr id="3" name="Объект 2"/>
          <p:cNvSpPr>
            <a:spLocks noGrp="1"/>
          </p:cNvSpPr>
          <p:nvPr>
            <p:ph sz="half" idx="1"/>
          </p:nvPr>
        </p:nvSpPr>
        <p:spPr>
          <a:xfrm>
            <a:off x="838199" y="1631662"/>
            <a:ext cx="10875745" cy="1762702"/>
          </a:xfrm>
        </p:spPr>
        <p:txBody>
          <a:bodyPr/>
          <a:lstStyle/>
          <a:p>
            <a:pPr marL="0" indent="0">
              <a:buNone/>
            </a:pPr>
            <a:r>
              <a:rPr lang="en-US" dirty="0"/>
              <a:t>ANSYS Additive </a:t>
            </a:r>
            <a:r>
              <a:rPr lang="en-US" dirty="0" smtClean="0"/>
              <a:t>Print</a:t>
            </a:r>
            <a:r>
              <a:rPr lang="ru-RU" dirty="0" smtClean="0"/>
              <a:t> </a:t>
            </a:r>
            <a:r>
              <a:rPr lang="ru-RU" dirty="0">
                <a:cs typeface="Times New Roman" panose="02020603050405020304" pitchFamily="18" charset="0"/>
              </a:rPr>
              <a:t>–</a:t>
            </a:r>
            <a:r>
              <a:rPr lang="en-US" dirty="0" smtClean="0"/>
              <a:t> </a:t>
            </a:r>
            <a:r>
              <a:rPr lang="ru-RU" dirty="0" smtClean="0"/>
              <a:t>инструмент </a:t>
            </a:r>
            <a:r>
              <a:rPr lang="ru-RU" dirty="0"/>
              <a:t>моделирования точной формы детали, получаемых в процессе 3</a:t>
            </a:r>
            <a:r>
              <a:rPr lang="en-US" dirty="0"/>
              <a:t>D</a:t>
            </a:r>
            <a:r>
              <a:rPr lang="ru-RU" dirty="0"/>
              <a:t>-печати</a:t>
            </a:r>
          </a:p>
        </p:txBody>
      </p:sp>
      <p:pic>
        <p:nvPicPr>
          <p:cNvPr id="8" name="Рисунок 7">
            <a:extLst>
              <a:ext uri="{FF2B5EF4-FFF2-40B4-BE49-F238E27FC236}">
                <a16:creationId xmlns:a16="http://schemas.microsoft.com/office/drawing/2014/main" id="{8FD7754B-4F6C-4C10-96EA-94A2F98BAAD7}"/>
              </a:ext>
            </a:extLst>
          </p:cNvPr>
          <p:cNvPicPr/>
          <p:nvPr/>
        </p:nvPicPr>
        <p:blipFill>
          <a:blip r:embed="rId3"/>
          <a:stretch>
            <a:fillRect/>
          </a:stretch>
        </p:blipFill>
        <p:spPr>
          <a:xfrm>
            <a:off x="6167264" y="2699660"/>
            <a:ext cx="5423535" cy="28168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Рисунок 8">
            <a:extLst>
              <a:ext uri="{FF2B5EF4-FFF2-40B4-BE49-F238E27FC236}">
                <a16:creationId xmlns:a16="http://schemas.microsoft.com/office/drawing/2014/main" id="{965AB903-FD4F-4D9D-B556-5FEC2A40D435}"/>
              </a:ext>
            </a:extLst>
          </p:cNvPr>
          <p:cNvPicPr/>
          <p:nvPr/>
        </p:nvPicPr>
        <p:blipFill>
          <a:blip r:embed="rId4"/>
          <a:stretch>
            <a:fillRect/>
          </a:stretch>
        </p:blipFill>
        <p:spPr>
          <a:xfrm>
            <a:off x="838198" y="2699660"/>
            <a:ext cx="4975109" cy="2848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Номер слайда 4"/>
          <p:cNvSpPr>
            <a:spLocks noGrp="1"/>
          </p:cNvSpPr>
          <p:nvPr>
            <p:ph type="sldNum" sz="quarter" idx="12"/>
          </p:nvPr>
        </p:nvSpPr>
        <p:spPr>
          <a:xfrm>
            <a:off x="9171709" y="6360391"/>
            <a:ext cx="2743200" cy="365125"/>
          </a:xfrm>
        </p:spPr>
        <p:txBody>
          <a:bodyPr/>
          <a:lstStyle/>
          <a:p>
            <a:fld id="{BAF3FE18-2959-4E91-B4F0-6EB362D14BDF}" type="slidenum">
              <a:rPr lang="ru-RU" smtClean="0"/>
              <a:t>8</a:t>
            </a:fld>
            <a:endParaRPr lang="ru-RU" dirty="0"/>
          </a:p>
        </p:txBody>
      </p:sp>
      <p:sp>
        <p:nvSpPr>
          <p:cNvPr id="11" name="TextBox 10">
            <a:extLst>
              <a:ext uri="{FF2B5EF4-FFF2-40B4-BE49-F238E27FC236}">
                <a16:creationId xmlns:a16="http://schemas.microsoft.com/office/drawing/2014/main" id="{C246513C-6994-4543-9014-3E9AEDFB1128}"/>
              </a:ext>
            </a:extLst>
          </p:cNvPr>
          <p:cNvSpPr txBox="1"/>
          <p:nvPr/>
        </p:nvSpPr>
        <p:spPr>
          <a:xfrm>
            <a:off x="144392" y="5701242"/>
            <a:ext cx="6362719" cy="369332"/>
          </a:xfrm>
          <a:prstGeom prst="rect">
            <a:avLst/>
          </a:prstGeom>
          <a:noFill/>
        </p:spPr>
        <p:txBody>
          <a:bodyPr wrap="square" rtlCol="0">
            <a:spAutoFit/>
          </a:bodyPr>
          <a:lstStyle/>
          <a:p>
            <a:r>
              <a:rPr lang="ru-RU" dirty="0"/>
              <a:t>Рисунок </a:t>
            </a:r>
            <a:r>
              <a:rPr lang="ru-RU" dirty="0" smtClean="0"/>
              <a:t>5 </a:t>
            </a:r>
            <a:r>
              <a:rPr lang="ru-RU" dirty="0"/>
              <a:t>—  </a:t>
            </a:r>
            <a:r>
              <a:rPr lang="ru-RU" dirty="0" smtClean="0"/>
              <a:t>Генерируемые опоры при производстве </a:t>
            </a:r>
            <a:r>
              <a:rPr lang="en-US" dirty="0" smtClean="0"/>
              <a:t>SLM</a:t>
            </a:r>
            <a:endParaRPr lang="ru-RU" dirty="0"/>
          </a:p>
        </p:txBody>
      </p:sp>
      <p:sp>
        <p:nvSpPr>
          <p:cNvPr id="12" name="TextBox 11">
            <a:extLst>
              <a:ext uri="{FF2B5EF4-FFF2-40B4-BE49-F238E27FC236}">
                <a16:creationId xmlns:a16="http://schemas.microsoft.com/office/drawing/2014/main" id="{C246513C-6994-4543-9014-3E9AEDFB1128}"/>
              </a:ext>
            </a:extLst>
          </p:cNvPr>
          <p:cNvSpPr txBox="1"/>
          <p:nvPr/>
        </p:nvSpPr>
        <p:spPr>
          <a:xfrm>
            <a:off x="6359934" y="5693919"/>
            <a:ext cx="5230865" cy="369332"/>
          </a:xfrm>
          <a:prstGeom prst="rect">
            <a:avLst/>
          </a:prstGeom>
          <a:noFill/>
        </p:spPr>
        <p:txBody>
          <a:bodyPr wrap="square" rtlCol="0">
            <a:spAutoFit/>
          </a:bodyPr>
          <a:lstStyle/>
          <a:p>
            <a:r>
              <a:rPr lang="ru-RU" dirty="0" smtClean="0"/>
              <a:t>Рисунок</a:t>
            </a:r>
            <a:r>
              <a:rPr lang="en-US" dirty="0" smtClean="0"/>
              <a:t> </a:t>
            </a:r>
            <a:r>
              <a:rPr lang="ru-RU" dirty="0" smtClean="0"/>
              <a:t>6—  Результаты расчета модели в </a:t>
            </a:r>
            <a:r>
              <a:rPr lang="en-US" dirty="0" err="1" smtClean="0"/>
              <a:t>Ansys</a:t>
            </a:r>
            <a:endParaRPr lang="ru-RU" dirty="0"/>
          </a:p>
        </p:txBody>
      </p:sp>
    </p:spTree>
    <p:extLst>
      <p:ext uri="{BB962C8B-B14F-4D97-AF65-F5344CB8AC3E}">
        <p14:creationId xmlns:p14="http://schemas.microsoft.com/office/powerpoint/2010/main" val="2227984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DDBB43-F71F-406E-923C-87AA6EF26372}"/>
              </a:ext>
            </a:extLst>
          </p:cNvPr>
          <p:cNvSpPr>
            <a:spLocks noGrp="1"/>
          </p:cNvSpPr>
          <p:nvPr>
            <p:ph type="title"/>
          </p:nvPr>
        </p:nvSpPr>
        <p:spPr>
          <a:xfrm>
            <a:off x="838200" y="0"/>
            <a:ext cx="10515600" cy="1325563"/>
          </a:xfrm>
        </p:spPr>
        <p:txBody>
          <a:bodyPr>
            <a:normAutofit/>
          </a:bodyPr>
          <a:lstStyle/>
          <a:p>
            <a:r>
              <a:rPr lang="ru-RU" sz="3600" dirty="0"/>
              <a:t>Диаграмма вариантов использования</a:t>
            </a:r>
          </a:p>
        </p:txBody>
      </p:sp>
      <p:sp>
        <p:nvSpPr>
          <p:cNvPr id="5" name="Номер слайда 4">
            <a:extLst>
              <a:ext uri="{FF2B5EF4-FFF2-40B4-BE49-F238E27FC236}">
                <a16:creationId xmlns:a16="http://schemas.microsoft.com/office/drawing/2014/main" id="{933F79C4-8C7C-4682-ACAD-4C18E1D049AD}"/>
              </a:ext>
            </a:extLst>
          </p:cNvPr>
          <p:cNvSpPr>
            <a:spLocks noGrp="1"/>
          </p:cNvSpPr>
          <p:nvPr>
            <p:ph type="sldNum" sz="quarter" idx="12"/>
          </p:nvPr>
        </p:nvSpPr>
        <p:spPr/>
        <p:txBody>
          <a:bodyPr/>
          <a:lstStyle/>
          <a:p>
            <a:fld id="{3DC6AF37-0E09-4BD6-901A-EC7BC98F7540}" type="slidenum">
              <a:rPr lang="ru-RU" smtClean="0"/>
              <a:t>9</a:t>
            </a:fld>
            <a:endParaRPr lang="ru-RU"/>
          </a:p>
        </p:txBody>
      </p:sp>
      <p:pic>
        <p:nvPicPr>
          <p:cNvPr id="6" name="Рисунок 5">
            <a:extLst>
              <a:ext uri="{FF2B5EF4-FFF2-40B4-BE49-F238E27FC236}">
                <a16:creationId xmlns:a16="http://schemas.microsoft.com/office/drawing/2014/main" id="{B9CA1EB7-DFD8-4A5A-A7B7-64FA095F820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86181" y="1059872"/>
            <a:ext cx="6819638" cy="5052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01024D5-8A62-4AE2-8483-D46AF0C714D3}"/>
              </a:ext>
            </a:extLst>
          </p:cNvPr>
          <p:cNvSpPr txBox="1"/>
          <p:nvPr/>
        </p:nvSpPr>
        <p:spPr>
          <a:xfrm>
            <a:off x="2973793" y="6169580"/>
            <a:ext cx="6244414" cy="369332"/>
          </a:xfrm>
          <a:prstGeom prst="rect">
            <a:avLst/>
          </a:prstGeom>
          <a:noFill/>
        </p:spPr>
        <p:txBody>
          <a:bodyPr wrap="square" rtlCol="0">
            <a:spAutoFit/>
          </a:bodyPr>
          <a:lstStyle/>
          <a:p>
            <a:r>
              <a:rPr lang="ru-RU" dirty="0"/>
              <a:t>Рисунок </a:t>
            </a:r>
            <a:r>
              <a:rPr lang="ru-RU" dirty="0" smtClean="0"/>
              <a:t>7 </a:t>
            </a:r>
            <a:r>
              <a:rPr lang="ru-RU" dirty="0"/>
              <a:t>—  Диаграмма вариантов </a:t>
            </a:r>
            <a:r>
              <a:rPr lang="ru-RU" dirty="0" smtClean="0"/>
              <a:t>использования </a:t>
            </a:r>
            <a:r>
              <a:rPr lang="en-US" dirty="0" err="1" smtClean="0"/>
              <a:t>CoRSaD</a:t>
            </a:r>
            <a:endParaRPr lang="ru-RU" dirty="0"/>
          </a:p>
        </p:txBody>
      </p:sp>
    </p:spTree>
    <p:extLst>
      <p:ext uri="{BB962C8B-B14F-4D97-AF65-F5344CB8AC3E}">
        <p14:creationId xmlns:p14="http://schemas.microsoft.com/office/powerpoint/2010/main" val="959767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597</TotalTime>
  <Words>1184</Words>
  <Application>Microsoft Office PowerPoint</Application>
  <PresentationFormat>Широкоэкранный</PresentationFormat>
  <Paragraphs>233</Paragraphs>
  <Slides>23</Slides>
  <Notes>15</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23</vt:i4>
      </vt:variant>
    </vt:vector>
  </HeadingPairs>
  <TitlesOfParts>
    <vt:vector size="29" baseType="lpstr">
      <vt:lpstr>Arial</vt:lpstr>
      <vt:lpstr>Calibri</vt:lpstr>
      <vt:lpstr>Calibri Light</vt:lpstr>
      <vt:lpstr>Cambria Math</vt:lpstr>
      <vt:lpstr>Times New Roman</vt:lpstr>
      <vt:lpstr>Office Theme</vt:lpstr>
      <vt:lpstr>Презентация PowerPoint</vt:lpstr>
      <vt:lpstr>Цель работы: </vt:lpstr>
      <vt:lpstr>Аддитивные технологии</vt:lpstr>
      <vt:lpstr>SLM или Selective laser melting  </vt:lpstr>
      <vt:lpstr>Остаточное напряжение </vt:lpstr>
      <vt:lpstr>Способы устранения </vt:lpstr>
      <vt:lpstr>Требования к программному комплексу</vt:lpstr>
      <vt:lpstr>Аналог</vt:lpstr>
      <vt:lpstr>Диаграмма вариантов использования</vt:lpstr>
      <vt:lpstr>Моделирование процесса аддитивного производства </vt:lpstr>
      <vt:lpstr>Сценарий использования CoRSaD</vt:lpstr>
      <vt:lpstr>Оптимизация </vt:lpstr>
      <vt:lpstr>Результаты</vt:lpstr>
      <vt:lpstr>Заключение </vt:lpstr>
      <vt:lpstr>Далее идут скрытые слайды</vt:lpstr>
      <vt:lpstr>Диаграмма IDEF0</vt:lpstr>
      <vt:lpstr>Диаграмма IDEF0</vt:lpstr>
      <vt:lpstr>Диаграмма поток данных DFD</vt:lpstr>
      <vt:lpstr>Диаграмма поток данных DFD</vt:lpstr>
      <vt:lpstr>Уравнение теплопроводности</vt:lpstr>
      <vt:lpstr>Уравнение теплопроводности</vt:lpstr>
      <vt:lpstr>Формулы деформаций</vt:lpstr>
      <vt:lpstr>Дальнейшее развитие CoRSaD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Ivan</dc:creator>
  <cp:lastModifiedBy>Ivan</cp:lastModifiedBy>
  <cp:revision>39</cp:revision>
  <dcterms:created xsi:type="dcterms:W3CDTF">2021-06-22T23:43:28Z</dcterms:created>
  <dcterms:modified xsi:type="dcterms:W3CDTF">2021-06-24T21:04:56Z</dcterms:modified>
</cp:coreProperties>
</file>